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276" r:id="rId2"/>
    <p:sldId id="275" r:id="rId3"/>
    <p:sldId id="277" r:id="rId4"/>
    <p:sldId id="278" r:id="rId5"/>
    <p:sldId id="279" r:id="rId6"/>
    <p:sldId id="301" r:id="rId7"/>
    <p:sldId id="290" r:id="rId8"/>
    <p:sldId id="282" r:id="rId9"/>
    <p:sldId id="280" r:id="rId10"/>
    <p:sldId id="281" r:id="rId11"/>
    <p:sldId id="300" r:id="rId12"/>
    <p:sldId id="283" r:id="rId13"/>
    <p:sldId id="285" r:id="rId14"/>
    <p:sldId id="286" r:id="rId15"/>
    <p:sldId id="287" r:id="rId16"/>
    <p:sldId id="288" r:id="rId17"/>
    <p:sldId id="289" r:id="rId18"/>
    <p:sldId id="291" r:id="rId19"/>
    <p:sldId id="292" r:id="rId20"/>
    <p:sldId id="294" r:id="rId21"/>
    <p:sldId id="295" r:id="rId22"/>
    <p:sldId id="296" r:id="rId23"/>
    <p:sldId id="297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89838"/>
    <a:srgbClr val="45637A"/>
    <a:srgbClr val="FFFFFF"/>
    <a:srgbClr val="10253F"/>
    <a:srgbClr val="1F497D"/>
    <a:srgbClr val="17375E"/>
    <a:srgbClr val="4BCCD4"/>
    <a:srgbClr val="B8B3A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B8524-0C50-44E9-9FA4-0D18B1E22540}" v="73" dt="2023-02-04T19:03:35.17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07" autoAdjust="0"/>
  </p:normalViewPr>
  <p:slideViewPr>
    <p:cSldViewPr>
      <p:cViewPr varScale="1">
        <p:scale>
          <a:sx n="119" d="100"/>
          <a:sy n="119" d="100"/>
        </p:scale>
        <p:origin x="2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763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CD24-6049-46BE-A613-A88C1EEE21B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1D22A-05B7-4E99-A31D-F48DF144A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5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334F-BBA0-4AE9-828C-E78212E34092}" type="datetimeFigureOut">
              <a:rPr lang="fi-FI" smtClean="0"/>
              <a:pPr/>
              <a:t>3.11.2024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A41-BACA-4C4D-B115-2B610C4E2C5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722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6213" indent="0" algn="l" defTabSz="11722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273050" indent="0" algn="l" defTabSz="11722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360363" indent="0" algn="l" defTabSz="11722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447675" indent="0" algn="l" defTabSz="11722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9A41-BACA-4C4D-B115-2B610C4E2C56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17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BB8563-9E02-4E50-B0EE-171761AE4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2185978-BADA-4CAB-8075-BE5DD34F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13E7C7-7CE7-4066-900A-CE9667B6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058C10-968F-478B-B693-59516F38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539CFF-6168-45CF-BF60-423AEA8E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41639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EB9DD4-1AC4-473D-88B2-0E9A4889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E959DC2-6E24-47CA-8AB0-5AFEACD9E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383E87-C8AF-451D-AE44-4F3676C5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59402B-5153-4BA2-B955-B7D302F3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C751B2-C55C-4BE6-9C4D-83CA719C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7063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7FBF502-E136-4350-ADE3-85166F468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F9B178-C456-4C0F-A433-15895A39A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E1AAB2-DD6C-4BC6-AE34-33B57945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7581DD-CDC3-41BA-A7F3-1320D9B2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7BCA92-910F-43CF-8507-C6AEE4AA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72585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5423350" cy="4752975"/>
          </a:xfrm>
        </p:spPr>
        <p:txBody>
          <a:bodyPr/>
          <a:lstStyle>
            <a:lvl1pPr marL="302400" indent="-302400"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4619" y="212170"/>
            <a:ext cx="54233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951984" y="0"/>
            <a:ext cx="62388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/>
              <a:t>Click icon to add 1023px x 1125px half page picture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68008348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,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98800" y="1879200"/>
            <a:ext cx="5302800" cy="23330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98800" y="4761993"/>
            <a:ext cx="4320480" cy="1000066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en-GB" noProof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598800" y="5812464"/>
            <a:ext cx="4320480" cy="360040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l"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70895F3-A715-4B03-83DB-A630AC80CF0C}" type="datetime1">
              <a:rPr lang="fi-FI" noProof="0" smtClean="0"/>
              <a:t>3.11.2024</a:t>
            </a:fld>
            <a:endParaRPr lang="en-GB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icon to add 1023px x 1125px half page picture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0204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1364" y="1873628"/>
            <a:ext cx="9025003" cy="23330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1364" y="4502765"/>
            <a:ext cx="4320480" cy="1000066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  <a:endParaRPr lang="en-GB" noProof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371364" y="5553236"/>
            <a:ext cx="4320480" cy="360040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l"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B534ED10-D8EA-49CB-8AAE-93A8CB52236F}" type="datetime1">
              <a:rPr lang="fi-FI" noProof="0" smtClean="0"/>
              <a:t>3.11.2024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9525798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384618" y="1591200"/>
            <a:ext cx="11361600" cy="4752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440180" indent="-3429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1988820" indent="-3429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2537460" indent="-3429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6640018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ve bulle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384618" y="1591200"/>
            <a:ext cx="11361600" cy="4752000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A96AB-BFC9-468A-934A-229C6973AF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-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67CB68B-107A-41EF-B823-26F63D906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9" y="5906094"/>
            <a:ext cx="5400600" cy="475234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4439E543-1AC0-4A06-A486-CDF98A2C4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0625" y="5906094"/>
            <a:ext cx="5400600" cy="475234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656762-4C11-4D17-991B-C9C538F11B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4618" y="1590977"/>
            <a:ext cx="5711382" cy="4070048"/>
          </a:xfrm>
        </p:spPr>
        <p:txBody>
          <a:bodyPr/>
          <a:lstStyle>
            <a:lvl1pPr marL="0" indent="0">
              <a:spcBef>
                <a:spcPts val="528"/>
              </a:spcBef>
              <a:buNone/>
              <a:defRPr b="1"/>
            </a:lvl1pPr>
            <a:lvl2pPr marL="446400" indent="-342900">
              <a:spcBef>
                <a:spcPts val="480"/>
              </a:spcBef>
              <a:buClr>
                <a:schemeClr val="accent2"/>
              </a:buClr>
              <a:buFont typeface="Trebuchet MS" panose="020B0603020202020204" pitchFamily="34" charset="0"/>
              <a:buChar char="•"/>
              <a:defRPr/>
            </a:lvl2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8A68789-3824-4EDC-96BC-8C23F65A77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65234" y="1592464"/>
            <a:ext cx="5711382" cy="4070048"/>
          </a:xfrm>
        </p:spPr>
        <p:txBody>
          <a:bodyPr/>
          <a:lstStyle>
            <a:lvl1pPr marL="0" indent="0">
              <a:spcBef>
                <a:spcPts val="528"/>
              </a:spcBef>
              <a:buNone/>
              <a:defRPr b="1"/>
            </a:lvl1pPr>
            <a:lvl2pPr marL="446400" indent="-342900">
              <a:spcBef>
                <a:spcPts val="480"/>
              </a:spcBef>
              <a:buClr>
                <a:schemeClr val="accent2"/>
              </a:buClr>
              <a:buFont typeface="Trebuchet MS" panose="020B0603020202020204" pitchFamily="34" charset="0"/>
              <a:buChar char="•"/>
              <a:defRPr/>
            </a:lvl2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27A62-5D10-41FD-AF89-32A96FB63FEA}"/>
              </a:ext>
            </a:extLst>
          </p:cNvPr>
          <p:cNvSpPr txBox="1"/>
          <p:nvPr userDrawn="1"/>
        </p:nvSpPr>
        <p:spPr>
          <a:xfrm>
            <a:off x="12250800" y="0"/>
            <a:ext cx="119001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1400" noProof="0"/>
              <a:t>Use Eltel chart templates.</a:t>
            </a:r>
          </a:p>
          <a:p>
            <a:pPr marL="180975" indent="-180975">
              <a:buFont typeface="+mj-lt"/>
              <a:buAutoNum type="arabicPeriod"/>
            </a:pPr>
            <a:r>
              <a:rPr lang="en-GB" sz="1400" noProof="0"/>
              <a:t>Click Add chart icon in the placeholder.</a:t>
            </a:r>
          </a:p>
          <a:p>
            <a:pPr marL="180975" indent="-180975">
              <a:buFont typeface="+mj-lt"/>
              <a:buAutoNum type="arabicPeriod"/>
            </a:pPr>
            <a:r>
              <a:rPr lang="en-GB" sz="1400" noProof="0"/>
              <a:t>Select desired Eltel chart from Templates.</a:t>
            </a:r>
          </a:p>
          <a:p>
            <a:pPr marL="180975" indent="-180975">
              <a:buFont typeface="+mj-lt"/>
              <a:buAutoNum type="arabicPeriod"/>
            </a:pPr>
            <a:endParaRPr lang="en-GB" sz="1400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29FDD0-093A-40B9-A62A-857DAB7A1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0696" y="6197489"/>
            <a:ext cx="938944" cy="6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62069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2-par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C5EF3E-73BB-43C1-9782-85BCDC2B37AB}"/>
              </a:ext>
            </a:extLst>
          </p:cNvPr>
          <p:cNvSpPr/>
          <p:nvPr userDrawn="1"/>
        </p:nvSpPr>
        <p:spPr>
          <a:xfrm>
            <a:off x="0" y="0"/>
            <a:ext cx="6456040" cy="685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9" y="190545"/>
            <a:ext cx="5711381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E0F4B865-7B73-4B11-9409-90EFAF372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618" y="1380524"/>
            <a:ext cx="5711382" cy="4964714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b="1"/>
            </a:lvl1pPr>
            <a:lvl2pPr marL="266700" indent="-1651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marL="0" marR="0" lvl="1" indent="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52FDCDF-A35E-47C0-AA42-ACC856F015C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0057" y="1380524"/>
            <a:ext cx="5472000" cy="452557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ett diagram</a:t>
            </a:r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BC9B85D8-D6E7-4D9C-832B-0D692D29CB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056" y="6093296"/>
            <a:ext cx="5472000" cy="475234"/>
          </a:xfrm>
        </p:spPr>
        <p:txBody>
          <a:bodyPr l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9D09575F-5443-4C2D-A741-BC599D7411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404664"/>
            <a:ext cx="5472000" cy="475234"/>
          </a:xfrm>
        </p:spPr>
        <p:txBody>
          <a:bodyPr lIns="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2F13B6-1D79-4292-809C-329E0FD58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6336" y="2204864"/>
            <a:ext cx="938944" cy="6158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DE5222-F461-4B88-B9BB-A5B41FF40577}"/>
              </a:ext>
            </a:extLst>
          </p:cNvPr>
          <p:cNvSpPr txBox="1"/>
          <p:nvPr userDrawn="1"/>
        </p:nvSpPr>
        <p:spPr>
          <a:xfrm>
            <a:off x="12250800" y="0"/>
            <a:ext cx="119001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1400" dirty="0"/>
              <a:t>Use </a:t>
            </a:r>
            <a:r>
              <a:rPr lang="en-GB" sz="1400" dirty="0" err="1"/>
              <a:t>Eltel</a:t>
            </a:r>
            <a:r>
              <a:rPr lang="en-GB" sz="1400" dirty="0"/>
              <a:t> chart templates.</a:t>
            </a:r>
          </a:p>
          <a:p>
            <a:pPr marL="180975" indent="-180975">
              <a:buFont typeface="+mj-lt"/>
              <a:buAutoNum type="arabicPeriod"/>
            </a:pPr>
            <a:r>
              <a:rPr lang="en-GB" sz="1400" dirty="0"/>
              <a:t>Click Add chart icon in the placeholder.</a:t>
            </a:r>
          </a:p>
          <a:p>
            <a:pPr marL="180975" indent="-180975">
              <a:buFont typeface="+mj-lt"/>
              <a:buAutoNum type="arabicPeriod"/>
            </a:pPr>
            <a:r>
              <a:rPr lang="en-GB" sz="1400" dirty="0"/>
              <a:t>Select desired </a:t>
            </a:r>
            <a:r>
              <a:rPr lang="en-GB" sz="1400" dirty="0" err="1"/>
              <a:t>Eltel</a:t>
            </a:r>
            <a:r>
              <a:rPr lang="en-GB" sz="1400" dirty="0"/>
              <a:t> chart from Templates.</a:t>
            </a:r>
          </a:p>
          <a:p>
            <a:pPr marL="180975" indent="-180975"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88618849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-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384618" y="3861048"/>
            <a:ext cx="5711382" cy="2480524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b="1"/>
            </a:lvl1pPr>
            <a:lvl2pPr marL="266700" indent="-1651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E0F4B865-7B73-4B11-9409-90EFAF372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618" y="1380524"/>
            <a:ext cx="5711382" cy="2336508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b="1"/>
            </a:lvl1pPr>
            <a:lvl2pPr marL="266700" indent="-1651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C60CA7E-B1E8-4454-9096-46C7C07621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5234" y="1380524"/>
            <a:ext cx="5711382" cy="4961048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b="1"/>
            </a:lvl1pPr>
            <a:lvl2pPr marL="266700" indent="-1651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5EE50-4F73-4CA9-A4DB-F1B2FB2310D4}"/>
              </a:ext>
            </a:extLst>
          </p:cNvPr>
          <p:cNvSpPr txBox="1"/>
          <p:nvPr userDrawn="1"/>
        </p:nvSpPr>
        <p:spPr>
          <a:xfrm>
            <a:off x="12250800" y="0"/>
            <a:ext cx="119001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1400" noProof="0"/>
              <a:t>Use Eltel chart templates.</a:t>
            </a:r>
          </a:p>
          <a:p>
            <a:pPr marL="180975" indent="-180975">
              <a:buFont typeface="+mj-lt"/>
              <a:buAutoNum type="arabicPeriod"/>
            </a:pPr>
            <a:r>
              <a:rPr lang="en-GB" sz="1400" noProof="0"/>
              <a:t>Click Add chart icon in the placeholder.</a:t>
            </a:r>
          </a:p>
          <a:p>
            <a:pPr marL="180975" indent="-180975">
              <a:buFont typeface="+mj-lt"/>
              <a:buAutoNum type="arabicPeriod"/>
            </a:pPr>
            <a:r>
              <a:rPr lang="en-GB" sz="1400" noProof="0"/>
              <a:t>Select desired Eltel chart from Templates.</a:t>
            </a:r>
          </a:p>
          <a:p>
            <a:pPr marL="180975" indent="-180975">
              <a:buFont typeface="+mj-lt"/>
              <a:buAutoNum type="arabicPeriod"/>
            </a:pPr>
            <a:endParaRPr lang="en-GB" sz="1400" noProof="0"/>
          </a:p>
        </p:txBody>
      </p:sp>
    </p:spTree>
    <p:extLst>
      <p:ext uri="{BB962C8B-B14F-4D97-AF65-F5344CB8AC3E}">
        <p14:creationId xmlns:p14="http://schemas.microsoft.com/office/powerpoint/2010/main" val="1133235177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DBCBA0-8570-4808-B0B4-F4712E49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3A520-8909-4C69-B9FF-E20DF17EA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A7693F-8996-46B1-94D1-C3961007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DA8A48-77FD-4010-922C-0C839C38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B29E1A-6972-4C85-BB37-A1856D71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896007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4-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384618" y="3861048"/>
            <a:ext cx="5711382" cy="2480524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b="1"/>
            </a:lvl1pPr>
            <a:lvl2pPr marL="266700" indent="-1651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076CBF70-2F5E-420F-A450-20FF94ADC9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65234" y="3861048"/>
            <a:ext cx="5711382" cy="2480524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b="1"/>
            </a:lvl1pPr>
            <a:lvl2pPr marL="266700" indent="-1651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E0F4B865-7B73-4B11-9409-90EFAF372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618" y="1380524"/>
            <a:ext cx="5711382" cy="2336508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b="1"/>
            </a:lvl1pPr>
            <a:lvl2pPr marL="266700" indent="-1651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C60CA7E-B1E8-4454-9096-46C7C07621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5234" y="1380524"/>
            <a:ext cx="5711382" cy="2336508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b="1"/>
            </a:lvl1pPr>
            <a:lvl2pPr marL="266700" indent="-165100"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28668-A07F-4AEF-9A42-1C8F7564C99B}"/>
              </a:ext>
            </a:extLst>
          </p:cNvPr>
          <p:cNvSpPr txBox="1"/>
          <p:nvPr userDrawn="1"/>
        </p:nvSpPr>
        <p:spPr>
          <a:xfrm>
            <a:off x="12250800" y="0"/>
            <a:ext cx="119001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1400" dirty="0"/>
              <a:t>Use </a:t>
            </a:r>
            <a:r>
              <a:rPr lang="en-GB" sz="1400" dirty="0" err="1"/>
              <a:t>Eltel</a:t>
            </a:r>
            <a:r>
              <a:rPr lang="en-GB" sz="1400" dirty="0"/>
              <a:t> chart templates.</a:t>
            </a:r>
          </a:p>
          <a:p>
            <a:pPr marL="180975" indent="-180975">
              <a:buFont typeface="+mj-lt"/>
              <a:buAutoNum type="arabicPeriod"/>
            </a:pPr>
            <a:r>
              <a:rPr lang="en-GB" sz="1400" dirty="0"/>
              <a:t>Click Add chart icon in the placeholder.</a:t>
            </a:r>
          </a:p>
          <a:p>
            <a:pPr marL="180975" indent="-180975">
              <a:buFont typeface="+mj-lt"/>
              <a:buAutoNum type="arabicPeriod"/>
            </a:pPr>
            <a:r>
              <a:rPr lang="en-GB" sz="1400" dirty="0"/>
              <a:t>Select desired </a:t>
            </a:r>
            <a:r>
              <a:rPr lang="en-GB" sz="1400" dirty="0" err="1"/>
              <a:t>Eltel</a:t>
            </a:r>
            <a:r>
              <a:rPr lang="en-GB" sz="1400" dirty="0"/>
              <a:t> chart from Templates.</a:t>
            </a:r>
          </a:p>
          <a:p>
            <a:pPr marL="180975" indent="-180975"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70992004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6383338" y="212170"/>
            <a:ext cx="53657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/>
              <a:t>Click icon to add 1023px x 1125px half page picture</a:t>
            </a:r>
          </a:p>
          <a:p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2"/>
          </p:nvPr>
        </p:nvSpPr>
        <p:spPr>
          <a:xfrm>
            <a:off x="6384032" y="1592262"/>
            <a:ext cx="5365056" cy="4752975"/>
          </a:xfrm>
        </p:spPr>
        <p:txBody>
          <a:bodyPr/>
          <a:lstStyle>
            <a:lvl1pPr marL="302400" indent="-302400"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pictur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14715" y="5488528"/>
            <a:ext cx="2484436" cy="784788"/>
          </a:xfrm>
        </p:spPr>
        <p:txBody>
          <a:bodyPr lIns="36000" tIns="36000" rIns="36000" bIns="36000"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84933" y="1687370"/>
            <a:ext cx="3744000" cy="3744000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616px x 616px circle 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385200" y="1591200"/>
            <a:ext cx="6336000" cy="4600800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6981076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picture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2000"/>
            <a:ext cx="12193200" cy="5526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14715" y="5488528"/>
            <a:ext cx="2484436" cy="784788"/>
          </a:xfrm>
        </p:spPr>
        <p:txBody>
          <a:bodyPr lIns="36000" tIns="36000" rIns="36000" bIns="36000" anchor="t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84933" y="1687370"/>
            <a:ext cx="3744000" cy="3744000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icon to add 616px x 616px circle picture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385200" y="1591200"/>
            <a:ext cx="6336000" cy="46008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6659392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picture, blue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32000"/>
            <a:ext cx="12193200" cy="5526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14715" y="5488528"/>
            <a:ext cx="2484436" cy="784788"/>
          </a:xfrm>
        </p:spPr>
        <p:txBody>
          <a:bodyPr lIns="36000" tIns="36000" rIns="36000" bIns="36000" anchor="t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84933" y="1687370"/>
            <a:ext cx="3744000" cy="3744000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icon to add 616px x 616px circle picture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9"/>
          </p:nvPr>
        </p:nvSpPr>
        <p:spPr>
          <a:xfrm>
            <a:off x="385200" y="1591200"/>
            <a:ext cx="6336000" cy="46008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10593369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pictur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332000"/>
            <a:ext cx="12193200" cy="5526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14715" y="5488528"/>
            <a:ext cx="2484436" cy="784788"/>
          </a:xfrm>
        </p:spPr>
        <p:txBody>
          <a:bodyPr lIns="36000" tIns="36000" rIns="36000" bIns="36000" anchor="t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84933" y="1687370"/>
            <a:ext cx="3744000" cy="3744000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icon to add 616px x 616px circle picture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385200" y="1591200"/>
            <a:ext cx="6336000" cy="46008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76336317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ve bullet slide three-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2800" y="1738800"/>
            <a:ext cx="35280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2800" y="2458800"/>
            <a:ext cx="3528000" cy="3778488"/>
          </a:xfrm>
        </p:spPr>
        <p:txBody>
          <a:bodyPr>
            <a:noAutofit/>
          </a:bodyPr>
          <a:lstStyle>
            <a:lvl1pPr marL="266700" indent="-266700">
              <a:defRPr sz="2000"/>
            </a:lvl1pPr>
            <a:lvl2pPr marL="715963" indent="-260350">
              <a:defRPr sz="1800"/>
            </a:lvl2pPr>
            <a:lvl3pPr marL="1257300" indent="-273050">
              <a:defRPr sz="1600"/>
            </a:lvl3pPr>
            <a:lvl4pPr marL="1790700" indent="-273050">
              <a:defRPr sz="1400"/>
            </a:lvl4pPr>
            <a:lvl5pPr marL="2332038" indent="-273050">
              <a:defRPr sz="14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332000" y="1738800"/>
            <a:ext cx="35280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8040216" y="2458800"/>
            <a:ext cx="3528000" cy="3778488"/>
          </a:xfrm>
        </p:spPr>
        <p:txBody>
          <a:bodyPr>
            <a:noAutofit/>
          </a:bodyPr>
          <a:lstStyle>
            <a:lvl1pPr marL="266700" indent="-266700">
              <a:defRPr sz="2000"/>
            </a:lvl1pPr>
            <a:lvl2pPr marL="715963" indent="-342900">
              <a:defRPr sz="1800"/>
            </a:lvl2pPr>
            <a:lvl3pPr marL="1257300" indent="-273050">
              <a:defRPr sz="1600"/>
            </a:lvl3pPr>
            <a:lvl4pPr marL="1790700" indent="-273050">
              <a:defRPr sz="1400"/>
            </a:lvl4pPr>
            <a:lvl5pPr marL="2332038" indent="-273050">
              <a:defRPr sz="14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8040216" y="1738800"/>
            <a:ext cx="35280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1" name="Sisällön paikkamerkki 5"/>
          <p:cNvSpPr>
            <a:spLocks noGrp="1"/>
          </p:cNvSpPr>
          <p:nvPr>
            <p:ph sz="quarter" idx="15"/>
          </p:nvPr>
        </p:nvSpPr>
        <p:spPr>
          <a:xfrm>
            <a:off x="4332000" y="2458800"/>
            <a:ext cx="3528000" cy="3778488"/>
          </a:xfrm>
        </p:spPr>
        <p:txBody>
          <a:bodyPr>
            <a:noAutofit/>
          </a:bodyPr>
          <a:lstStyle>
            <a:lvl1pPr marL="266700" indent="-266700">
              <a:defRPr sz="2000"/>
            </a:lvl1pPr>
            <a:lvl2pPr marL="715963" indent="-342900">
              <a:defRPr sz="1800"/>
            </a:lvl2pPr>
            <a:lvl3pPr marL="1257300" indent="-273050">
              <a:defRPr sz="1600"/>
            </a:lvl3pPr>
            <a:lvl4pPr marL="1790700" indent="-273050">
              <a:defRPr sz="1400"/>
            </a:lvl4pPr>
            <a:lvl5pPr marL="2332038" indent="-273050">
              <a:defRPr sz="14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8946505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art head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2800" y="1738800"/>
            <a:ext cx="3312000" cy="63976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39909" y="1738800"/>
            <a:ext cx="3312000" cy="63976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8256608" y="1738800"/>
            <a:ext cx="3312000" cy="63976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622300" y="2458800"/>
            <a:ext cx="3312000" cy="3778488"/>
          </a:xfrm>
        </p:spPr>
        <p:txBody>
          <a:bodyPr/>
          <a:lstStyle>
            <a:lvl1pPr marL="266700" indent="-266700">
              <a:defRPr sz="1800"/>
            </a:lvl1pPr>
            <a:lvl2pPr marL="715963" indent="-342900">
              <a:defRPr sz="1800"/>
            </a:lvl2pPr>
            <a:lvl3pPr marL="1257300" indent="-273050">
              <a:defRPr sz="1600"/>
            </a:lvl3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4440184" y="2458800"/>
            <a:ext cx="3312000" cy="3778488"/>
          </a:xfrm>
        </p:spPr>
        <p:txBody>
          <a:bodyPr/>
          <a:lstStyle>
            <a:lvl1pPr marL="266700" indent="-266700">
              <a:defRPr sz="1800"/>
            </a:lvl1pPr>
            <a:lvl2pPr marL="715963" indent="-342900">
              <a:defRPr sz="1800"/>
            </a:lvl2pPr>
            <a:lvl3pPr marL="1257300" indent="-273050">
              <a:defRPr sz="1600"/>
            </a:lvl3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0"/>
          </p:nvPr>
        </p:nvSpPr>
        <p:spPr>
          <a:xfrm>
            <a:off x="8256608" y="2458800"/>
            <a:ext cx="3312000" cy="3778488"/>
          </a:xfrm>
        </p:spPr>
        <p:txBody>
          <a:bodyPr/>
          <a:lstStyle>
            <a:lvl1pPr marL="266700" indent="-266700">
              <a:defRPr sz="1800"/>
            </a:lvl1pPr>
            <a:lvl2pPr marL="715963" indent="-342900">
              <a:defRPr sz="1800"/>
            </a:lvl2pPr>
            <a:lvl3pPr marL="1074738" indent="-273050">
              <a:defRPr sz="1600"/>
            </a:lvl3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4153688" y="2563159"/>
            <a:ext cx="159318" cy="3528000"/>
          </a:xfrm>
          <a:custGeom>
            <a:avLst/>
            <a:gdLst>
              <a:gd name="T0" fmla="*/ 0 w 80"/>
              <a:gd name="T1" fmla="*/ 0 h 1195"/>
              <a:gd name="T2" fmla="*/ 0 w 80"/>
              <a:gd name="T3" fmla="*/ 500 h 1195"/>
              <a:gd name="T4" fmla="*/ 80 w 80"/>
              <a:gd name="T5" fmla="*/ 597 h 1195"/>
              <a:gd name="T6" fmla="*/ 0 w 80"/>
              <a:gd name="T7" fmla="*/ 694 h 1195"/>
              <a:gd name="T8" fmla="*/ 0 w 80"/>
              <a:gd name="T9" fmla="*/ 1195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195">
                <a:moveTo>
                  <a:pt x="0" y="0"/>
                </a:moveTo>
                <a:lnTo>
                  <a:pt x="0" y="500"/>
                </a:lnTo>
                <a:lnTo>
                  <a:pt x="80" y="597"/>
                </a:lnTo>
                <a:lnTo>
                  <a:pt x="0" y="694"/>
                </a:lnTo>
                <a:lnTo>
                  <a:pt x="0" y="1195"/>
                </a:lnTo>
              </a:path>
            </a:pathLst>
          </a:custGeom>
          <a:noFill/>
          <a:ln w="25400" cap="flat">
            <a:solidFill>
              <a:srgbClr val="4563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7968208" y="2563159"/>
            <a:ext cx="159318" cy="3528000"/>
          </a:xfrm>
          <a:custGeom>
            <a:avLst/>
            <a:gdLst>
              <a:gd name="T0" fmla="*/ 0 w 80"/>
              <a:gd name="T1" fmla="*/ 0 h 1195"/>
              <a:gd name="T2" fmla="*/ 0 w 80"/>
              <a:gd name="T3" fmla="*/ 500 h 1195"/>
              <a:gd name="T4" fmla="*/ 80 w 80"/>
              <a:gd name="T5" fmla="*/ 597 h 1195"/>
              <a:gd name="T6" fmla="*/ 0 w 80"/>
              <a:gd name="T7" fmla="*/ 694 h 1195"/>
              <a:gd name="T8" fmla="*/ 0 w 80"/>
              <a:gd name="T9" fmla="*/ 1195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195">
                <a:moveTo>
                  <a:pt x="0" y="0"/>
                </a:moveTo>
                <a:lnTo>
                  <a:pt x="0" y="500"/>
                </a:lnTo>
                <a:lnTo>
                  <a:pt x="80" y="597"/>
                </a:lnTo>
                <a:lnTo>
                  <a:pt x="0" y="694"/>
                </a:lnTo>
                <a:lnTo>
                  <a:pt x="0" y="1195"/>
                </a:lnTo>
              </a:path>
            </a:pathLst>
          </a:custGeom>
          <a:noFill/>
          <a:ln w="25400" cap="flat">
            <a:solidFill>
              <a:srgbClr val="4563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154164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2800" y="1736812"/>
            <a:ext cx="3527921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391" y="2132856"/>
            <a:ext cx="3527921" cy="41044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2pPr>
            <a:lvl3pPr marL="144000" indent="-142875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332288" y="1736812"/>
            <a:ext cx="3527425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8040689" y="2132856"/>
            <a:ext cx="3527919" cy="41044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None/>
              <a:defRPr sz="1400">
                <a:solidFill>
                  <a:schemeClr val="bg1"/>
                </a:solidFill>
              </a:defRPr>
            </a:lvl2pPr>
            <a:lvl3pPr marL="144000" indent="-144000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 baseline="0">
                <a:solidFill>
                  <a:schemeClr val="bg1"/>
                </a:solidFill>
              </a:defRPr>
            </a:lvl3pPr>
            <a:lvl4pPr marL="1645920" indent="0">
              <a:buNone/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8040689" y="1736812"/>
            <a:ext cx="3527919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1" name="Sisällön paikkamerkki 5"/>
          <p:cNvSpPr>
            <a:spLocks noGrp="1"/>
          </p:cNvSpPr>
          <p:nvPr>
            <p:ph sz="quarter" idx="15"/>
          </p:nvPr>
        </p:nvSpPr>
        <p:spPr>
          <a:xfrm>
            <a:off x="4332288" y="2132856"/>
            <a:ext cx="3527425" cy="41044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None/>
              <a:defRPr sz="1400">
                <a:solidFill>
                  <a:schemeClr val="bg1"/>
                </a:solidFill>
              </a:defRPr>
            </a:lvl2pPr>
            <a:lvl3pPr marL="144000" indent="-144000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250800" y="0"/>
            <a:ext cx="1090800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/>
              <a:t>First level of text Arial 16 pt bold.</a:t>
            </a:r>
          </a:p>
          <a:p>
            <a:endParaRPr lang="en-GB" sz="1400" noProof="0"/>
          </a:p>
          <a:p>
            <a:r>
              <a:rPr lang="en-GB" sz="1400" noProof="0"/>
              <a:t>For </a:t>
            </a:r>
            <a:r>
              <a:rPr lang="en-GB" sz="1400" baseline="0" noProof="0"/>
              <a:t>s</a:t>
            </a:r>
            <a:r>
              <a:rPr lang="en-GB" sz="1400" noProof="0"/>
              <a:t>econd</a:t>
            </a:r>
            <a:r>
              <a:rPr lang="en-GB" sz="1400" baseline="0" noProof="0"/>
              <a:t> level, after enter, click increase list level button to have text Arial 14 pt not bold.</a:t>
            </a:r>
          </a:p>
          <a:p>
            <a:endParaRPr lang="en-GB" sz="1400" baseline="0" noProof="0"/>
          </a:p>
          <a:p>
            <a:r>
              <a:rPr lang="en-GB" sz="1400" baseline="0" noProof="0"/>
              <a:t>For third level, after enter, click increase list level button to have text bulleted Arial 14 pt</a:t>
            </a:r>
            <a:endParaRPr lang="en-GB" sz="1400" noProof="0"/>
          </a:p>
        </p:txBody>
      </p:sp>
    </p:spTree>
    <p:extLst>
      <p:ext uri="{BB962C8B-B14F-4D97-AF65-F5344CB8AC3E}">
        <p14:creationId xmlns:p14="http://schemas.microsoft.com/office/powerpoint/2010/main" val="4263534603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p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391" y="1736812"/>
            <a:ext cx="3527425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391" y="2125929"/>
            <a:ext cx="3527425" cy="176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2pPr>
            <a:lvl3pPr marL="144000" indent="-142875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332287" y="1736812"/>
            <a:ext cx="3527425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8039080" y="2125929"/>
            <a:ext cx="3527425" cy="176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None/>
              <a:defRPr sz="1400">
                <a:solidFill>
                  <a:schemeClr val="bg1"/>
                </a:solidFill>
              </a:defRPr>
            </a:lvl2pPr>
            <a:lvl3pPr marL="144000" indent="-144000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 baseline="0">
                <a:solidFill>
                  <a:schemeClr val="bg1"/>
                </a:solidFill>
              </a:defRPr>
            </a:lvl3pPr>
            <a:lvl4pPr marL="1645920" indent="0">
              <a:buNone/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8039080" y="1736812"/>
            <a:ext cx="3527425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1" name="Sisällön paikkamerkki 5"/>
          <p:cNvSpPr>
            <a:spLocks noGrp="1"/>
          </p:cNvSpPr>
          <p:nvPr>
            <p:ph sz="quarter" idx="15"/>
          </p:nvPr>
        </p:nvSpPr>
        <p:spPr>
          <a:xfrm>
            <a:off x="4332287" y="2125929"/>
            <a:ext cx="3527425" cy="176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lang="en-US" sz="16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None/>
              <a:defRPr sz="1400">
                <a:solidFill>
                  <a:schemeClr val="bg1"/>
                </a:solidFill>
              </a:defRPr>
            </a:lvl2pPr>
            <a:lvl3pPr marL="144000" indent="-144000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type="body" idx="16"/>
          </p:nvPr>
        </p:nvSpPr>
        <p:spPr>
          <a:xfrm>
            <a:off x="623391" y="4084888"/>
            <a:ext cx="3527425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17"/>
          </p:nvPr>
        </p:nvSpPr>
        <p:spPr>
          <a:xfrm>
            <a:off x="623391" y="4478673"/>
            <a:ext cx="3527425" cy="176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2pPr>
            <a:lvl3pPr marL="144000" indent="-142875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4" name="Tekstin paikkamerkki 2"/>
          <p:cNvSpPr>
            <a:spLocks noGrp="1"/>
          </p:cNvSpPr>
          <p:nvPr>
            <p:ph type="body" idx="18"/>
          </p:nvPr>
        </p:nvSpPr>
        <p:spPr>
          <a:xfrm>
            <a:off x="4332287" y="4084311"/>
            <a:ext cx="3527425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5" name="Sisällön paikkamerkki 3"/>
          <p:cNvSpPr>
            <a:spLocks noGrp="1"/>
          </p:cNvSpPr>
          <p:nvPr>
            <p:ph sz="half" idx="19"/>
          </p:nvPr>
        </p:nvSpPr>
        <p:spPr>
          <a:xfrm>
            <a:off x="4332287" y="4478673"/>
            <a:ext cx="3527425" cy="176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2pPr>
            <a:lvl3pPr marL="144000" indent="-142875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20"/>
          </p:nvPr>
        </p:nvSpPr>
        <p:spPr>
          <a:xfrm>
            <a:off x="8039080" y="4084355"/>
            <a:ext cx="3527425" cy="396000"/>
          </a:xfrm>
          <a:solidFill>
            <a:schemeClr val="accent3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7" name="Sisällön paikkamerkki 3"/>
          <p:cNvSpPr>
            <a:spLocks noGrp="1"/>
          </p:cNvSpPr>
          <p:nvPr>
            <p:ph sz="half" idx="21"/>
          </p:nvPr>
        </p:nvSpPr>
        <p:spPr>
          <a:xfrm>
            <a:off x="8039080" y="4478673"/>
            <a:ext cx="3527425" cy="176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2pPr>
            <a:lvl3pPr marL="144000" indent="-142875" defTabSz="8280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4000" algn="l"/>
              </a:tabLst>
              <a:defRPr sz="14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250800" y="0"/>
            <a:ext cx="1090800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/>
              <a:t>First level of text Arial 16 pt bold.</a:t>
            </a:r>
          </a:p>
          <a:p>
            <a:endParaRPr lang="en-GB" sz="1400" noProof="0"/>
          </a:p>
          <a:p>
            <a:r>
              <a:rPr lang="en-GB" sz="1400" noProof="0"/>
              <a:t>For </a:t>
            </a:r>
            <a:r>
              <a:rPr lang="en-GB" sz="1400" baseline="0" noProof="0"/>
              <a:t>s</a:t>
            </a:r>
            <a:r>
              <a:rPr lang="en-GB" sz="1400" noProof="0"/>
              <a:t>econd</a:t>
            </a:r>
            <a:r>
              <a:rPr lang="en-GB" sz="1400" baseline="0" noProof="0"/>
              <a:t> level, after enter, click increase list level button to have text Arial 14 pt not bold.</a:t>
            </a:r>
          </a:p>
          <a:p>
            <a:endParaRPr lang="en-GB" sz="1400" baseline="0" noProof="0"/>
          </a:p>
          <a:p>
            <a:r>
              <a:rPr lang="en-GB" sz="1400" baseline="0" noProof="0"/>
              <a:t>For third level, after enter, click increase list level button to have text bulleted Arial 14 pt</a:t>
            </a:r>
            <a:endParaRPr lang="en-GB" sz="1400" noProof="0"/>
          </a:p>
        </p:txBody>
      </p:sp>
    </p:spTree>
    <p:extLst>
      <p:ext uri="{BB962C8B-B14F-4D97-AF65-F5344CB8AC3E}">
        <p14:creationId xmlns:p14="http://schemas.microsoft.com/office/powerpoint/2010/main" val="2035367807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8135B-9559-4BA3-852B-E185BE8D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1EEC61-4D4B-4AB2-A28A-226C824AD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06ACC4-BD08-4072-9918-36020290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2A39DB-8B2B-4E45-A0D2-657B938E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413571-AD53-461F-9C1F-E19E350D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04EA-361A-478C-9DF9-167DEE0EAF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794616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223113"/>
            <a:ext cx="12192000" cy="36396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icon to add 2000px x 597px small horizontal picture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84174" y="1592263"/>
            <a:ext cx="11364913" cy="1224669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81482416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picture, bg-picture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69F40-AF3B-446A-9BBD-D502E4DF74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332000"/>
            <a:ext cx="12192000" cy="5526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4619" y="212170"/>
            <a:ext cx="984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1364" y="1773250"/>
            <a:ext cx="5328592" cy="75565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9" name="Picture Placeholder 4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48128" y="1700808"/>
            <a:ext cx="4209588" cy="480027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691px x 787 picture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71364" y="2682243"/>
            <a:ext cx="5328592" cy="75565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1364" y="3591236"/>
            <a:ext cx="5328592" cy="75565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1364" y="4500229"/>
            <a:ext cx="5328592" cy="75565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1364" y="5409220"/>
            <a:ext cx="5328592" cy="75565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250800" y="0"/>
            <a:ext cx="10908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1400" baseline="0" noProof="0"/>
              <a:t>To change the background colour: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Click on the top of bluish area.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Select Home &gt; Shape Fill.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Change the colour.</a:t>
            </a:r>
          </a:p>
        </p:txBody>
      </p:sp>
    </p:spTree>
    <p:extLst>
      <p:ext uri="{BB962C8B-B14F-4D97-AF65-F5344CB8AC3E}">
        <p14:creationId xmlns:p14="http://schemas.microsoft.com/office/powerpoint/2010/main" val="2450235638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-part content, dark bg-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"/>
          </p:nvPr>
        </p:nvSpPr>
        <p:spPr>
          <a:xfrm>
            <a:off x="623392" y="3609020"/>
            <a:ext cx="3527921" cy="2160240"/>
          </a:xfrm>
          <a:solidFill>
            <a:srgbClr val="FFFFFF">
              <a:alpha val="76863"/>
            </a:srgbClr>
          </a:solidFill>
        </p:spPr>
        <p:txBody>
          <a:bodyPr lIns="216000" tIns="108000" rIns="180000" bIns="108000" anchor="ctr">
            <a:noAutofit/>
          </a:bodyPr>
          <a:lstStyle>
            <a:lvl1pPr marL="0" indent="0" algn="l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3"/>
          </p:nvPr>
        </p:nvSpPr>
        <p:spPr>
          <a:xfrm>
            <a:off x="4332289" y="3609020"/>
            <a:ext cx="3527424" cy="2160240"/>
          </a:xfrm>
          <a:solidFill>
            <a:srgbClr val="FFFFFF">
              <a:alpha val="76863"/>
            </a:srgbClr>
          </a:solidFill>
        </p:spPr>
        <p:txBody>
          <a:bodyPr lIns="216000" tIns="108000" rIns="180000" bIns="108000" anchor="ctr">
            <a:noAutofit/>
          </a:bodyPr>
          <a:lstStyle>
            <a:lvl1pPr marL="0" indent="0" algn="l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/>
          </p:nvPr>
        </p:nvSpPr>
        <p:spPr>
          <a:xfrm>
            <a:off x="8040690" y="3609020"/>
            <a:ext cx="3526666" cy="2160240"/>
          </a:xfrm>
          <a:solidFill>
            <a:srgbClr val="FFFFFF">
              <a:alpha val="76863"/>
            </a:srgbClr>
          </a:solidFill>
        </p:spPr>
        <p:txBody>
          <a:bodyPr lIns="216000" tIns="108000" rIns="180000" bIns="108000" anchor="ctr">
            <a:noAutofit/>
          </a:bodyPr>
          <a:lstStyle>
            <a:lvl1pPr marL="0" indent="0" algn="l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47" y="144614"/>
            <a:ext cx="1449599" cy="719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2250800" y="0"/>
            <a:ext cx="1118008" cy="389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/>
              <a:t>To insert dark picture to the background: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Click the secondary mouse button on the dark area.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Select Format Background.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Browse whole page picture from its location.</a:t>
            </a:r>
          </a:p>
          <a:p>
            <a:pPr marL="0" indent="0">
              <a:buFont typeface="+mj-lt"/>
              <a:buNone/>
            </a:pPr>
            <a:r>
              <a:rPr lang="en-GB" sz="1400" baseline="0" noProof="0"/>
              <a:t>Picture size 2000px x 1125px.</a:t>
            </a:r>
            <a:endParaRPr lang="en-GB" sz="1400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4760033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art content, light bg-pictur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"/>
          </p:nvPr>
        </p:nvSpPr>
        <p:spPr>
          <a:xfrm>
            <a:off x="623392" y="3609020"/>
            <a:ext cx="3527921" cy="2160240"/>
          </a:xfrm>
          <a:solidFill>
            <a:srgbClr val="FFFFFF">
              <a:alpha val="76863"/>
            </a:srgbClr>
          </a:solidFill>
        </p:spPr>
        <p:txBody>
          <a:bodyPr lIns="216000" tIns="108000" rIns="180000" bIns="108000" anchor="ctr">
            <a:noAutofit/>
          </a:bodyPr>
          <a:lstStyle>
            <a:lvl1pPr marL="0" indent="0" algn="l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3"/>
          </p:nvPr>
        </p:nvSpPr>
        <p:spPr>
          <a:xfrm>
            <a:off x="4332289" y="3609020"/>
            <a:ext cx="3527424" cy="2160240"/>
          </a:xfrm>
          <a:solidFill>
            <a:srgbClr val="FFFFFF">
              <a:alpha val="76863"/>
            </a:srgbClr>
          </a:solidFill>
        </p:spPr>
        <p:txBody>
          <a:bodyPr lIns="216000" tIns="108000" rIns="180000" bIns="108000" anchor="ctr">
            <a:noAutofit/>
          </a:bodyPr>
          <a:lstStyle>
            <a:lvl1pPr marL="0" indent="0" algn="l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/>
          </p:nvPr>
        </p:nvSpPr>
        <p:spPr>
          <a:xfrm>
            <a:off x="8040688" y="3609020"/>
            <a:ext cx="3528000" cy="2160240"/>
          </a:xfrm>
          <a:solidFill>
            <a:srgbClr val="FFFFFF">
              <a:alpha val="76863"/>
            </a:srgbClr>
          </a:solidFill>
        </p:spPr>
        <p:txBody>
          <a:bodyPr lIns="216000" tIns="108000" rIns="180000" bIns="108000" anchor="ctr">
            <a:noAutofit/>
          </a:bodyPr>
          <a:lstStyle>
            <a:lvl1pPr marL="0" indent="0" algn="l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50800" y="0"/>
            <a:ext cx="1118008" cy="389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/>
              <a:t>To insert light picture to the background: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Click the secondary mouse button on the light area.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Select Format Background.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Browse whole page picture from its location.</a:t>
            </a:r>
          </a:p>
          <a:p>
            <a:pPr marL="0" indent="0">
              <a:buFont typeface="+mj-lt"/>
              <a:buNone/>
            </a:pPr>
            <a:r>
              <a:rPr lang="en-GB" sz="1400" baseline="0" noProof="0"/>
              <a:t>Picture size 2000px x 1125px.</a:t>
            </a:r>
            <a:endParaRPr lang="en-GB" sz="1400" noProof="0"/>
          </a:p>
        </p:txBody>
      </p:sp>
    </p:spTree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, dark bg-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47467" y="2391982"/>
            <a:ext cx="4273551" cy="18580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47" y="144614"/>
            <a:ext cx="1449599" cy="7199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2250800" y="0"/>
            <a:ext cx="1118008" cy="389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/>
              <a:t>To insert dark picture to the background: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Click the secondary mouse button on the dark area.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Select Format Background.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Browse whole page picture from its location.</a:t>
            </a:r>
          </a:p>
          <a:p>
            <a:pPr marL="0" indent="0">
              <a:buFont typeface="+mj-lt"/>
              <a:buNone/>
            </a:pPr>
            <a:r>
              <a:rPr lang="en-GB" sz="1400" baseline="0" noProof="0"/>
              <a:t>Picture size 2000px x 1125px.</a:t>
            </a:r>
            <a:endParaRPr lang="en-GB" sz="1400" noProof="0"/>
          </a:p>
        </p:txBody>
      </p:sp>
    </p:spTree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, light bg-pictur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47467" y="2391982"/>
            <a:ext cx="4273551" cy="18580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latin typeface="+mj-lt"/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47" y="144614"/>
            <a:ext cx="1449599" cy="720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250800" y="0"/>
            <a:ext cx="1118008" cy="389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/>
              <a:t>To insert light picture to the background: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Click the secondary mouse button on the light area.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Select Format Background.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300" baseline="0" noProof="0"/>
              <a:t>Browse whole page picture from its location.</a:t>
            </a:r>
          </a:p>
          <a:p>
            <a:pPr marL="0" indent="0">
              <a:buFont typeface="+mj-lt"/>
              <a:buNone/>
            </a:pPr>
            <a:r>
              <a:rPr lang="en-GB" sz="1400" baseline="0" noProof="0"/>
              <a:t>Picture size 2000px x 1125px.</a:t>
            </a:r>
            <a:endParaRPr lang="en-GB" sz="1400" noProof="0"/>
          </a:p>
        </p:txBody>
      </p:sp>
    </p:spTree>
    <p:extLst>
      <p:ext uri="{BB962C8B-B14F-4D97-AF65-F5344CB8AC3E}">
        <p14:creationId xmlns:p14="http://schemas.microsoft.com/office/powerpoint/2010/main" val="1344556777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4619" y="212170"/>
            <a:ext cx="984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layouts after this not to 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1B67F09D-E0B8-42E2-9DC0-084BA9D2B08C}"/>
              </a:ext>
            </a:extLst>
          </p:cNvPr>
          <p:cNvSpPr txBox="1"/>
          <p:nvPr userDrawn="1"/>
        </p:nvSpPr>
        <p:spPr>
          <a:xfrm>
            <a:off x="443372" y="1032791"/>
            <a:ext cx="5058519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60" noProof="0">
                <a:solidFill>
                  <a:schemeClr val="bg1"/>
                </a:solidFill>
              </a:rPr>
              <a:t>Pages after this page are not Eltel templates!</a:t>
            </a:r>
          </a:p>
          <a:p>
            <a:r>
              <a:rPr lang="en-GB" sz="3960" noProof="0">
                <a:solidFill>
                  <a:schemeClr val="bg1"/>
                </a:solidFill>
              </a:rPr>
              <a:t>Please change the layout and do only use layouts before this page.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7948" y="620688"/>
            <a:ext cx="6401693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260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0A3653-FC13-43DB-BCC2-C264DD0A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993FDB-FA2B-499A-9EEA-C46E44DD7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EC967-1F8F-4BF3-931A-8ED7CD6A3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622CF-F058-4BB9-9AE8-F4688D44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DAC331-4C7A-4E4B-8371-26DA6119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CB5BFB-1736-44AA-92D5-029E5374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86258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05967E-21CF-4BA3-86DF-F973E45A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033345-1CE8-412A-BC1C-270CAB7F4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1A2A52-7F04-4115-8E6C-20786FE5F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26BEA9C-FDE7-4AA0-AFB2-7D1124EEE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F55BA47-3C8E-4CC1-B46D-3E121254F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6076DD-AFA1-4BDA-866E-BF755788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8AC56E-E14B-4499-AF1D-B912694C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6FB613-BCE6-48B6-937C-C0254EEA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47934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FEDFC8-FBAF-4A78-8DCF-E373A382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26F08D-1720-42BA-9810-B129140D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CFF5FB-4835-4408-86E6-8AC0F12C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4BBB9C-D39C-4EFC-BD96-E2C9BA65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3411751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CD273E-E492-4997-94D2-227DD9BB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68A6A76-DCC7-4556-B8FA-82BC74EF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E20167-96B5-4D44-8D7B-A31D0F7F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19771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8BAE5B-A5B3-4967-BEBC-7AE3070E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776D84-C916-43FA-B399-EE85034A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B4854C-A2EF-4F38-B01F-1332C1FE5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0B6BB0-87BD-4B9A-A2ED-D465955E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9B9F1B-C2AB-47C9-B2C5-40E29305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041C4B-DA2D-43B9-892F-E9EF2A65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34425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194C07-8689-417E-8558-D9EAA5F2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D0D1757-5B3C-4DFA-9AA9-5808212FF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28280D-973E-4556-94C5-0CC209ACE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CD513C-C7A7-4B16-BD41-DCA9C5F5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749CD6-B465-4403-8FAA-5B1E341E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4A18EB-644E-4C81-82CE-77AE1049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491938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16B3592-BEE3-47C7-B46D-55F4F7A3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B32E9A-0178-4FDC-8E69-7F9A4D87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5FBE0C-0211-4BC2-8E6E-5E9BC4BCF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491C-EC57-4A3A-AD92-31F0E84698C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34AF32-ECDE-44FF-98A9-400B18661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1BCF22-D4FC-47FF-B854-EFDBE3B0E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C7EC-FA2C-41F0-9041-DCB14325523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F52110F-A273-456D-9468-53E32DAA5D38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00" y="144000"/>
            <a:ext cx="1449600" cy="720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A057EA1-1A7B-C918-426E-DAC339042A3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932488" y="0"/>
            <a:ext cx="349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6061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27" r:id="rId13"/>
    <p:sldLayoutId id="2147483699" r:id="rId14"/>
    <p:sldLayoutId id="2147483723" r:id="rId15"/>
    <p:sldLayoutId id="2147483685" r:id="rId16"/>
    <p:sldLayoutId id="2147483728" r:id="rId17"/>
    <p:sldLayoutId id="2147483731" r:id="rId18"/>
    <p:sldLayoutId id="2147483729" r:id="rId19"/>
    <p:sldLayoutId id="2147483730" r:id="rId20"/>
    <p:sldLayoutId id="2147483697" r:id="rId21"/>
    <p:sldLayoutId id="2147483713" r:id="rId22"/>
    <p:sldLayoutId id="2147483714" r:id="rId23"/>
    <p:sldLayoutId id="2147483717" r:id="rId24"/>
    <p:sldLayoutId id="2147483716" r:id="rId25"/>
    <p:sldLayoutId id="2147483706" r:id="rId26"/>
    <p:sldLayoutId id="2147483708" r:id="rId27"/>
    <p:sldLayoutId id="2147483709" r:id="rId28"/>
    <p:sldLayoutId id="2147483710" r:id="rId29"/>
    <p:sldLayoutId id="2147483718" r:id="rId30"/>
    <p:sldLayoutId id="2147483705" r:id="rId31"/>
    <p:sldLayoutId id="2147483721" r:id="rId32"/>
    <p:sldLayoutId id="2147483675" r:id="rId33"/>
    <p:sldLayoutId id="2147483680" r:id="rId34"/>
    <p:sldLayoutId id="2147483700" r:id="rId35"/>
    <p:sldLayoutId id="2147483667" r:id="rId36"/>
    <p:sldLayoutId id="2147483701" r:id="rId37"/>
  </p:sldLayoutIdLst>
  <p:transition spd="med">
    <p:wipe dir="r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bodyfamily.com/" TargetMode="External"/><Relationship Id="rId2" Type="http://schemas.openxmlformats.org/officeDocument/2006/relationships/hyperlink" Target="http://www.sportlotteriet.s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www.newbodyfamil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jungbyholmsgoif.se/dokument/?ID=42293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jungbyholmsgoif.se/sida/?ID=26846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071422" cy="47529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sz="3600" b="1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3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sv-SE" sz="3600" b="1" dirty="0">
                <a:latin typeface="Amasis MT Pro Medium" panose="02040604050005020304" pitchFamily="18" charset="0"/>
                <a:cs typeface="Aldhabi" panose="01000000000000000000" pitchFamily="2" charset="-78"/>
              </a:rPr>
              <a:t>Vårdnadshavarmöte </a:t>
            </a:r>
          </a:p>
          <a:p>
            <a:pPr marL="0" indent="0">
              <a:buNone/>
            </a:pPr>
            <a:endParaRPr lang="sv-SE" sz="3600" b="1" dirty="0">
              <a:latin typeface="Amasis MT Pro Medium" panose="02040604050005020304" pitchFamily="18" charset="0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sv-SE" sz="3600" dirty="0" err="1">
                <a:latin typeface="Amasis MT Pro Medium" panose="02040604050005020304" pitchFamily="18" charset="0"/>
                <a:cs typeface="Aldhabi" panose="01000000000000000000" pitchFamily="2" charset="-78"/>
              </a:rPr>
              <a:t>Ljungbyholms</a:t>
            </a:r>
            <a:r>
              <a:rPr lang="sv-SE" sz="3600" dirty="0">
                <a:latin typeface="Amasis MT Pro Medium" panose="02040604050005020304" pitchFamily="18" charset="0"/>
                <a:cs typeface="Aldhabi" panose="01000000000000000000" pitchFamily="2" charset="-78"/>
              </a:rPr>
              <a:t> GOIF P16 </a:t>
            </a:r>
          </a:p>
          <a:p>
            <a:pPr marL="0" indent="0">
              <a:buNone/>
            </a:pPr>
            <a:endParaRPr lang="sv-SE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r>
              <a:rPr lang="sv-SE" dirty="0">
                <a:latin typeface="Amasis MT Pro Medium" panose="02040604050005020304" pitchFamily="18" charset="0"/>
              </a:rPr>
              <a:t>2023-02-05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Bildobjekt 8" descr="En bild som visar gräs, himmel, utomhus, träd&#10;&#10;Automatiskt genererad beskrivning">
            <a:extLst>
              <a:ext uri="{FF2B5EF4-FFF2-40B4-BE49-F238E27FC236}">
                <a16:creationId xmlns:a16="http://schemas.microsoft.com/office/drawing/2014/main" id="{B0AD1323-F34E-441C-B381-F2D473F1E5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350418"/>
            <a:ext cx="6204180" cy="46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8725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503470" cy="47529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sz="3300" dirty="0">
                <a:latin typeface="Amasis MT Pro" panose="02040504050005020304" pitchFamily="18" charset="0"/>
              </a:rPr>
              <a:t>Fotbollens lek och lär har fem riktlinjer: </a:t>
            </a:r>
          </a:p>
          <a:p>
            <a:pPr marL="0" indent="0">
              <a:buNone/>
            </a:pPr>
            <a:endParaRPr lang="sv-SE" sz="3300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3300" b="1" dirty="0">
                <a:latin typeface="Amasis MT Pro" panose="02040504050005020304" pitchFamily="18" charset="0"/>
              </a:rPr>
              <a:t>Fotboll för alla </a:t>
            </a:r>
            <a:br>
              <a:rPr lang="sv-SE" sz="3300" b="1" dirty="0">
                <a:latin typeface="Amasis MT Pro" panose="02040504050005020304" pitchFamily="18" charset="0"/>
              </a:rPr>
            </a:br>
            <a:r>
              <a:rPr lang="sv-SE" sz="3300" dirty="0" err="1">
                <a:latin typeface="Amasis MT Pro" panose="02040504050005020304" pitchFamily="18" charset="0"/>
              </a:rPr>
              <a:t>Alla</a:t>
            </a:r>
            <a:r>
              <a:rPr lang="sv-SE" sz="3300" dirty="0">
                <a:latin typeface="Amasis MT Pro" panose="02040504050005020304" pitchFamily="18" charset="0"/>
              </a:rPr>
              <a:t> barn skall vara välkomna oavsett fotbollsmässig utveckling och ambitionsnivå.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3300" b="1" dirty="0">
                <a:latin typeface="Amasis MT Pro" panose="02040504050005020304" pitchFamily="18" charset="0"/>
              </a:rPr>
              <a:t>Barn och ungdomars villkor </a:t>
            </a:r>
            <a:br>
              <a:rPr lang="sv-SE" sz="3300" b="1" dirty="0">
                <a:latin typeface="Amasis MT Pro" panose="02040504050005020304" pitchFamily="18" charset="0"/>
              </a:rPr>
            </a:br>
            <a:r>
              <a:rPr lang="sv-SE" sz="3300" dirty="0">
                <a:latin typeface="Amasis MT Pro" panose="02040504050005020304" pitchFamily="18" charset="0"/>
              </a:rPr>
              <a:t>Fysisk utveckling (motorik, muskeltillväxt), Psykisk utveckling (kognitiv, moralisk, social och emotionell förmåga).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3300" b="1" dirty="0">
                <a:latin typeface="Amasis MT Pro" panose="02040504050005020304" pitchFamily="18" charset="0"/>
              </a:rPr>
              <a:t>Fokus på glädje, ansträngning och lärande</a:t>
            </a:r>
            <a:r>
              <a:rPr lang="sv-SE" sz="3300" dirty="0">
                <a:latin typeface="Amasis MT Pro" panose="02040504050005020304" pitchFamily="18" charset="0"/>
              </a:rPr>
              <a:t> </a:t>
            </a:r>
            <a:br>
              <a:rPr lang="sv-SE" sz="3300" dirty="0">
                <a:latin typeface="Amasis MT Pro" panose="02040504050005020304" pitchFamily="18" charset="0"/>
              </a:rPr>
            </a:br>
            <a:r>
              <a:rPr lang="sv-SE" sz="3300" dirty="0">
                <a:latin typeface="Amasis MT Pro" panose="02040504050005020304" pitchFamily="18" charset="0"/>
              </a:rPr>
              <a:t>Långsiktig utveckling före kortsiktig utveckling.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3300" b="1" dirty="0">
                <a:latin typeface="Amasis MT Pro" panose="02040504050005020304" pitchFamily="18" charset="0"/>
              </a:rPr>
              <a:t>Hållbart idrottande </a:t>
            </a:r>
            <a:br>
              <a:rPr lang="sv-SE" sz="3300" b="1" dirty="0">
                <a:latin typeface="Amasis MT Pro" panose="02040504050005020304" pitchFamily="18" charset="0"/>
              </a:rPr>
            </a:br>
            <a:r>
              <a:rPr lang="sv-SE" sz="3300" dirty="0">
                <a:latin typeface="Amasis MT Pro" panose="02040504050005020304" pitchFamily="18" charset="0"/>
              </a:rPr>
              <a:t>Balans i livet ger förutsättningar för långsiktig motivation.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3300" b="1" dirty="0">
                <a:latin typeface="Amasis MT Pro" panose="02040504050005020304" pitchFamily="18" charset="0"/>
              </a:rPr>
              <a:t>Fair Play </a:t>
            </a:r>
            <a:br>
              <a:rPr lang="sv-SE" sz="3300" b="1" dirty="0">
                <a:latin typeface="Amasis MT Pro" panose="02040504050005020304" pitchFamily="18" charset="0"/>
              </a:rPr>
            </a:br>
            <a:r>
              <a:rPr lang="sv-SE" sz="3300" dirty="0">
                <a:latin typeface="Amasis MT Pro" panose="02040504050005020304" pitchFamily="18" charset="0"/>
              </a:rPr>
              <a:t>Förhållningsätt till andra människor och sunda värderingar. </a:t>
            </a:r>
          </a:p>
          <a:p>
            <a:pPr marL="0" indent="0">
              <a:buNone/>
            </a:pPr>
            <a:endParaRPr lang="sv-SE" sz="33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3300" dirty="0">
                <a:latin typeface="Amasis MT Pro" panose="02040504050005020304" pitchFamily="18" charset="0"/>
              </a:rPr>
              <a:t>Dessa riktlinjer är styrande för all ungdomsfotboll i hela Sverige och en central del i förbundets spelar och tränarutbildningar.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SFF grundinriktning FSLL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858615FB-541E-4392-AA70-CCBA07D3EE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r="11172"/>
          <a:stretch/>
        </p:blipFill>
        <p:spPr>
          <a:xfrm>
            <a:off x="7024688" y="1730375"/>
            <a:ext cx="4822825" cy="3902075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5281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503470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0" i="0" dirty="0" err="1">
                <a:solidFill>
                  <a:srgbClr val="1D1D1D"/>
                </a:solidFill>
                <a:effectLst/>
                <a:latin typeface="Amasis MT Pro" panose="02040504050005020304" pitchFamily="18" charset="0"/>
              </a:rPr>
              <a:t>Ljungbyholms</a:t>
            </a:r>
            <a:r>
              <a:rPr lang="sv-SE" sz="1800" b="0" i="0" dirty="0">
                <a:solidFill>
                  <a:srgbClr val="1D1D1D"/>
                </a:solidFill>
                <a:effectLst/>
                <a:latin typeface="Amasis MT Pro" panose="02040504050005020304" pitchFamily="18" charset="0"/>
              </a:rPr>
              <a:t> GOIF har en utbildningsplan som utgångspunkt för sin fotbollsverksamhet. </a:t>
            </a:r>
            <a:br>
              <a:rPr lang="sv-SE" sz="1800" b="0" i="0" dirty="0">
                <a:solidFill>
                  <a:srgbClr val="1D1D1D"/>
                </a:solidFill>
                <a:effectLst/>
                <a:latin typeface="Amasis MT Pro" panose="02040504050005020304" pitchFamily="18" charset="0"/>
              </a:rPr>
            </a:br>
            <a:r>
              <a:rPr lang="sv-SE" sz="1800" b="0" i="0" dirty="0">
                <a:solidFill>
                  <a:srgbClr val="1D1D1D"/>
                </a:solidFill>
                <a:effectLst/>
                <a:latin typeface="Amasis MT Pro" panose="02040504050005020304" pitchFamily="18" charset="0"/>
              </a:rPr>
              <a:t>Denna är framtagen utifrån svenska fotbollsförbundets riktlinjer. </a:t>
            </a:r>
          </a:p>
          <a:p>
            <a:pPr marL="0" indent="0">
              <a:buNone/>
            </a:pPr>
            <a:r>
              <a:rPr lang="sv-SE" sz="1800" b="0" i="0" dirty="0">
                <a:solidFill>
                  <a:srgbClr val="1D1D1D"/>
                </a:solidFill>
                <a:effectLst/>
                <a:latin typeface="Amasis MT Pro" panose="02040504050005020304" pitchFamily="18" charset="0"/>
              </a:rPr>
              <a:t>Spelarutbildningsplanen är utgångspunkten för tränare vid planering av träningar och övningar. </a:t>
            </a:r>
          </a:p>
          <a:p>
            <a:pPr marL="0" indent="0">
              <a:buNone/>
            </a:pPr>
            <a:r>
              <a:rPr lang="sv-SE" sz="1800" b="0" i="0" dirty="0">
                <a:solidFill>
                  <a:srgbClr val="1D1D1D"/>
                </a:solidFill>
                <a:effectLst/>
                <a:latin typeface="Amasis MT Pro" panose="02040504050005020304" pitchFamily="18" charset="0"/>
              </a:rPr>
              <a:t>Utbildningsplanen säkerställer att varje spelare får ett liknande utbildningsinnehåll och en progression i sitt lärande.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Spelarutbildningsplan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4E1C0435-92C3-433F-AEE3-A974B026D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3" y="4200425"/>
            <a:ext cx="6120680" cy="15328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FBC1334-017B-4F5B-9452-98E5457B8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481121"/>
            <a:ext cx="3140057" cy="44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0443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503470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Fotbollens grundprinciper (spelets skeden).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Anfall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Försvar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Speluppbyggnad/Förhindra speluppbyggnad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Kontring/Återerövring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Komma till avslut/Förhindra avslut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Fotbollens grundprinciper tillsammans med </a:t>
            </a:r>
            <a:br>
              <a:rPr lang="sv-SE" sz="1800" dirty="0">
                <a:latin typeface="Amasis MT Pro" panose="02040504050005020304" pitchFamily="18" charset="0"/>
              </a:rPr>
            </a:br>
            <a:r>
              <a:rPr lang="sv-SE" sz="1800" dirty="0">
                <a:latin typeface="Amasis MT Pro" panose="02040504050005020304" pitchFamily="18" charset="0"/>
              </a:rPr>
              <a:t>fotbollens spela, lek och lär är styrande för </a:t>
            </a:r>
            <a:br>
              <a:rPr lang="sv-SE" sz="1800" dirty="0">
                <a:latin typeface="Amasis MT Pro" panose="02040504050005020304" pitchFamily="18" charset="0"/>
              </a:rPr>
            </a:br>
            <a:r>
              <a:rPr lang="sv-SE" sz="1800" dirty="0">
                <a:latin typeface="Amasis MT Pro" panose="02040504050005020304" pitchFamily="18" charset="0"/>
              </a:rPr>
              <a:t>de olika spelformerna i lägre åldrar.</a:t>
            </a: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Spelformer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CF04AA4-6630-42EF-923E-5CA7D1D7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147" y="1901967"/>
            <a:ext cx="6023295" cy="4003151"/>
          </a:xfrm>
          <a:prstGeom prst="rect">
            <a:avLst/>
          </a:prstGeom>
        </p:spPr>
      </p:pic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241840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503470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Spelform 3 mot 3 (6-7 år)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Anfall (göra mål)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Försvar (förhindra att motståndaren gör mål)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Omställning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Regler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Fotboll av storlek 3 skall användas.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Tre spelare i vardera lag på planen.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Fria byten.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Ingen målvakt.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Plan med sarg används. 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Spelformer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5782D33-87CD-4971-A666-CD4950498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185" y="2666550"/>
            <a:ext cx="5210463" cy="343991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7382ABB-D5A1-485C-85C1-874B2A1D9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513" y="1364577"/>
            <a:ext cx="5355143" cy="12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2914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503470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Spelform 5 mot 5 (8-9 år)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Anfall (göra mål)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Försvar (förhindra att motståndaren gör mål)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Omställning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Uppgifter kopplat till anfalls eller försvarsspel exempelvis passningar och enklare speluppbyggnad.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Regler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Fotboll av storlek 3 skall användas.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Fem spelare i varje lag på planen.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Fria byten.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Målvakt används.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Plan utan sarg används. 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Spelformer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5782D33-87CD-4971-A666-CD4950498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"/>
          <a:stretch/>
        </p:blipFill>
        <p:spPr>
          <a:xfrm>
            <a:off x="6521570" y="2564910"/>
            <a:ext cx="5335070" cy="343181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7382ABB-D5A1-485C-85C1-874B2A1D90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7481" y="1371039"/>
            <a:ext cx="5423175" cy="12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810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503470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Utrustning </a:t>
            </a:r>
          </a:p>
          <a:p>
            <a:pPr marL="0" indent="0">
              <a:buNone/>
            </a:pPr>
            <a:endParaRPr lang="sv-SE" sz="1800" dirty="0"/>
          </a:p>
          <a:p>
            <a:pPr algn="l"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T</a:t>
            </a: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röja (efter väder)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B</a:t>
            </a: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yxor/shorts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S</a:t>
            </a: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trumpor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B</a:t>
            </a: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enskydd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S</a:t>
            </a: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kor med eller utan dubb (ej svart sula)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Vattenflaska (viktigt!)</a:t>
            </a:r>
            <a:endParaRPr lang="sv-SE" sz="18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 algn="l">
              <a:buNone/>
            </a:pP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Benskydd krävs för att den försäkring som finns genom föreningen skall gälla under träning. </a:t>
            </a: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Spelformer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995116-DFF7-403A-A48C-FA6AB2D448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1849"/>
          <a:stretch/>
        </p:blipFill>
        <p:spPr>
          <a:xfrm>
            <a:off x="6844339" y="1852224"/>
            <a:ext cx="48965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9083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503470" cy="4752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1900" dirty="0">
                <a:latin typeface="Amasis MT Pro" panose="02040504050005020304" pitchFamily="18" charset="0"/>
              </a:rPr>
              <a:t>Inriktningen för 2023 är en träning per vecka. </a:t>
            </a:r>
          </a:p>
          <a:p>
            <a:pPr marL="0" indent="0">
              <a:buNone/>
            </a:pPr>
            <a:r>
              <a:rPr lang="sv-SE" sz="19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Med undantag från sommar och vinteruppehåll. </a:t>
            </a:r>
          </a:p>
          <a:p>
            <a:pPr marL="0" indent="0">
              <a:buNone/>
            </a:pPr>
            <a:endParaRPr lang="sv-SE" sz="19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9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Hälften fotboll, hälften lek. Men fotbollen är det centrala.</a:t>
            </a:r>
          </a:p>
          <a:p>
            <a:pPr marL="0" indent="0">
              <a:buNone/>
            </a:pPr>
            <a:endParaRPr lang="sv-SE" sz="19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9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Vi planerar för att träna utomhus från slutet av april. </a:t>
            </a:r>
          </a:p>
          <a:p>
            <a:pPr marL="0" indent="0">
              <a:buNone/>
            </a:pPr>
            <a:endParaRPr lang="sv-SE" sz="19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900" dirty="0">
                <a:solidFill>
                  <a:srgbClr val="1F1F1F"/>
                </a:solidFill>
                <a:latin typeface="Amasis MT Pro" panose="02040504050005020304" pitchFamily="18" charset="0"/>
              </a:rPr>
              <a:t>Viktigt att anmäla deltagande via </a:t>
            </a:r>
            <a:r>
              <a:rPr lang="sv-SE" sz="1900" dirty="0" err="1">
                <a:solidFill>
                  <a:srgbClr val="1F1F1F"/>
                </a:solidFill>
                <a:latin typeface="Amasis MT Pro" panose="02040504050005020304" pitchFamily="18" charset="0"/>
              </a:rPr>
              <a:t>sportadmin</a:t>
            </a:r>
            <a:r>
              <a:rPr lang="sv-SE" sz="1900" dirty="0">
                <a:solidFill>
                  <a:srgbClr val="1F1F1F"/>
                </a:solidFill>
                <a:latin typeface="Amasis MT Pro" panose="02040504050005020304" pitchFamily="18" charset="0"/>
              </a:rPr>
              <a:t>. </a:t>
            </a:r>
            <a:br>
              <a:rPr lang="sv-SE" sz="1900" dirty="0">
                <a:solidFill>
                  <a:srgbClr val="1F1F1F"/>
                </a:solidFill>
                <a:latin typeface="Amasis MT Pro" panose="02040504050005020304" pitchFamily="18" charset="0"/>
              </a:rPr>
            </a:br>
            <a:r>
              <a:rPr lang="sv-SE" sz="1900" dirty="0">
                <a:solidFill>
                  <a:srgbClr val="1F1F1F"/>
                </a:solidFill>
                <a:latin typeface="Amasis MT Pro" panose="02040504050005020304" pitchFamily="18" charset="0"/>
              </a:rPr>
              <a:t>Vi planerar träning utifrån deltagare. </a:t>
            </a:r>
          </a:p>
          <a:p>
            <a:pPr marL="0" indent="0">
              <a:buNone/>
            </a:pPr>
            <a:endParaRPr lang="sv-SE" sz="19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900" dirty="0">
                <a:solidFill>
                  <a:srgbClr val="1F1F1F"/>
                </a:solidFill>
                <a:latin typeface="Amasis MT Pro" panose="02040504050005020304" pitchFamily="18" charset="0"/>
              </a:rPr>
              <a:t>Med anledning av att vi är för få tränare kan träningar ställas in med kort varsel vid sjukdom eller ledighet. </a:t>
            </a:r>
          </a:p>
          <a:p>
            <a:pPr marL="0" indent="0">
              <a:buNone/>
            </a:pPr>
            <a:endParaRPr lang="sv-SE" sz="19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900" dirty="0">
                <a:solidFill>
                  <a:srgbClr val="1F1F1F"/>
                </a:solidFill>
                <a:latin typeface="Amasis MT Pro" panose="02040504050005020304" pitchFamily="18" charset="0"/>
              </a:rPr>
              <a:t>Sargbyggnation. </a:t>
            </a:r>
          </a:p>
          <a:p>
            <a:pPr marL="0" indent="0">
              <a:buNone/>
            </a:pPr>
            <a:endParaRPr lang="sv-SE" sz="20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Träning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995116-DFF7-403A-A48C-FA6AB2D448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5" b="8135"/>
          <a:stretch/>
        </p:blipFill>
        <p:spPr>
          <a:xfrm>
            <a:off x="6844339" y="1852224"/>
            <a:ext cx="48965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417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7" y="1592262"/>
            <a:ext cx="6503469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Inriktningen för 2023 är tre matcher (poolspel) innan sommaruppehållet och tre matcher efter sommaruppehållet. </a:t>
            </a: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Målsättningen är även ett cupspel som avslut för 2023. </a:t>
            </a:r>
          </a:p>
          <a:p>
            <a:pPr marL="0" indent="0">
              <a:buNone/>
            </a:pPr>
            <a:endParaRPr lang="sv-SE" sz="18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Vi har fått mycket bra respons för god ordning och arrangemang vid våra tidigare matcher. </a:t>
            </a:r>
          </a:p>
          <a:p>
            <a:pPr marL="0" indent="0">
              <a:buNone/>
            </a:pP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Viktigt att anmäla deltagande via </a:t>
            </a:r>
            <a:r>
              <a:rPr lang="sv-SE" sz="1800" dirty="0" err="1">
                <a:solidFill>
                  <a:srgbClr val="1F1F1F"/>
                </a:solidFill>
                <a:latin typeface="Amasis MT Pro" panose="02040504050005020304" pitchFamily="18" charset="0"/>
              </a:rPr>
              <a:t>sportadmin</a:t>
            </a: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. </a:t>
            </a:r>
            <a:b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</a:b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Föräldrar hjälper till vid match med kiosk och sargbyggnation. </a:t>
            </a:r>
          </a:p>
          <a:p>
            <a:pPr marL="0" indent="0">
              <a:buNone/>
            </a:pP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Vi arbetar aktivt för att skapa goda vinnare och förlorare. </a:t>
            </a:r>
            <a:b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</a:b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Hjälp oss med det…</a:t>
            </a:r>
          </a:p>
          <a:p>
            <a:pPr marL="0" indent="0">
              <a:buNone/>
            </a:pPr>
            <a:endParaRPr lang="sv-SE" sz="20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Match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995116-DFF7-403A-A48C-FA6AB2D448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1" b="22061"/>
          <a:stretch/>
        </p:blipFill>
        <p:spPr>
          <a:xfrm>
            <a:off x="6844339" y="1852224"/>
            <a:ext cx="48965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3058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7" y="1592262"/>
            <a:ext cx="6503469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Föreningen genomför årligen olika inkomstbringande aktiviteter. Syftet är bland annat att kunna hålla medlems </a:t>
            </a:r>
            <a:br>
              <a:rPr lang="sv-SE" sz="1800" dirty="0">
                <a:latin typeface="Amasis MT Pro" panose="02040504050005020304" pitchFamily="18" charset="0"/>
              </a:rPr>
            </a:br>
            <a:r>
              <a:rPr lang="sv-SE" sz="1800" dirty="0">
                <a:latin typeface="Amasis MT Pro" panose="02040504050005020304" pitchFamily="18" charset="0"/>
              </a:rPr>
              <a:t>och aktivitetsavgifter så låga som möjligt.  </a:t>
            </a:r>
            <a:br>
              <a:rPr lang="sv-SE" sz="1800" dirty="0">
                <a:latin typeface="Amasis MT Pro" panose="02040504050005020304" pitchFamily="18" charset="0"/>
              </a:rPr>
            </a:b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Alla aktiva (vårdnadshavare) väljer en aktivitet. </a:t>
            </a:r>
            <a:br>
              <a:rPr lang="sv-SE" sz="1800" dirty="0">
                <a:latin typeface="Amasis MT Pro" panose="02040504050005020304" pitchFamily="18" charset="0"/>
              </a:rPr>
            </a:br>
            <a:r>
              <a:rPr lang="sv-SE" sz="1800" dirty="0">
                <a:latin typeface="Amasis MT Pro" panose="02040504050005020304" pitchFamily="18" charset="0"/>
              </a:rPr>
              <a:t>Är man flera aktiva i en familj kan man välja fler aktiviteter eller få högre krav på försäljning på befintlig aktivitet. </a:t>
            </a:r>
          </a:p>
          <a:p>
            <a:pPr marL="0" indent="0">
              <a:buNone/>
            </a:pP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Utöver de inkomstbringande aktiviteterna skall varje aktiv (vårdnadshavare) bemanna kiosk på Guldfågeln Arena (GFA)</a:t>
            </a:r>
            <a:b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</a:b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vid minst ett tillfälle under 2023. </a:t>
            </a:r>
            <a:b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</a:b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Mer information om detta kommer under våren. </a:t>
            </a:r>
          </a:p>
          <a:p>
            <a:pPr marL="0" indent="0">
              <a:buNone/>
            </a:pP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rgbClr val="1F1F1F"/>
                </a:solidFill>
                <a:latin typeface="Amasis MT Pro" panose="02040504050005020304" pitchFamily="18" charset="0"/>
              </a:rPr>
              <a:t>Ni skall inkomma med ert val senast den 10/2.</a:t>
            </a:r>
            <a:b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</a:b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E-post vinterqvall@gmail.com Telefon 070-6917299.</a:t>
            </a:r>
            <a:br>
              <a:rPr lang="sv-SE" sz="1900" dirty="0">
                <a:solidFill>
                  <a:srgbClr val="1F1F1F"/>
                </a:solidFill>
                <a:latin typeface="Amasis MT Pro" panose="02040504050005020304" pitchFamily="18" charset="0"/>
              </a:rPr>
            </a:br>
            <a:endParaRPr lang="sv-SE" sz="19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Inkomstbringande aktiviteter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995116-DFF7-403A-A48C-FA6AB2D44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r="7994"/>
          <a:stretch/>
        </p:blipFill>
        <p:spPr>
          <a:xfrm>
            <a:off x="6888086" y="1852224"/>
            <a:ext cx="48965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9609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7" y="1592262"/>
            <a:ext cx="10103871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900" dirty="0">
                <a:latin typeface="Amasis MT Pro" panose="02040504050005020304" pitchFamily="18" charset="0"/>
              </a:rPr>
              <a:t>Aktiviteter att välja mellan: </a:t>
            </a:r>
            <a:endParaRPr lang="sv-SE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sv-SE" sz="1600" b="1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Sälja Sportlotten (genomförs under mars månad)</a:t>
            </a:r>
            <a:br>
              <a:rPr lang="sv-SE" sz="1600" b="1" i="1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</a:br>
            <a:r>
              <a:rPr lang="sv-SE" sz="1600" b="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Den aktive skall sälja sportlotten om minst 10 st. Se info på </a:t>
            </a:r>
            <a:r>
              <a:rPr lang="sv-SE" sz="1600" b="0" i="0" dirty="0">
                <a:solidFill>
                  <a:srgbClr val="1155CC"/>
                </a:solidFill>
                <a:effectLst/>
                <a:latin typeface="Amasis MT Pro" panose="02040504050005020304" pitchFamily="18" charset="0"/>
                <a:hlinkClick r:id="rId2"/>
              </a:rPr>
              <a:t>www.sportlotteriet.se</a:t>
            </a:r>
            <a:endParaRPr lang="sv-SE" sz="1600" b="0" i="0" dirty="0">
              <a:solidFill>
                <a:srgbClr val="222222"/>
              </a:solidFill>
              <a:effectLst/>
              <a:latin typeface="Amasis MT Pro" panose="02040504050005020304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sv-SE" sz="1600" b="1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Sälja New Body fokus kryddor (genomförs under april och maj månad)</a:t>
            </a:r>
            <a:br>
              <a:rPr lang="sv-SE" sz="1600" b="1" i="1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</a:br>
            <a:r>
              <a:rPr lang="sv-SE" sz="1600" b="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Den aktive skall sälja </a:t>
            </a:r>
            <a:r>
              <a:rPr lang="sv-SE" sz="1600" b="0" i="0" dirty="0" err="1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Newbody</a:t>
            </a:r>
            <a:r>
              <a:rPr lang="sv-SE" sz="1600" dirty="0">
                <a:solidFill>
                  <a:srgbClr val="222222"/>
                </a:solidFill>
                <a:latin typeface="Amasis MT Pro" panose="02040504050005020304" pitchFamily="18" charset="0"/>
              </a:rPr>
              <a:t> </a:t>
            </a:r>
            <a:r>
              <a:rPr lang="sv-SE" sz="1600" b="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produkter om minst 7 paket. Se info på </a:t>
            </a:r>
            <a:r>
              <a:rPr lang="sv-SE" sz="1600" b="0" i="0" dirty="0">
                <a:solidFill>
                  <a:srgbClr val="1155CC"/>
                </a:solidFill>
                <a:effectLst/>
                <a:latin typeface="Amasis MT Pro" panose="02040504050005020304" pitchFamily="18" charset="0"/>
                <a:hlinkClick r:id="rId3"/>
              </a:rPr>
              <a:t>www.newbodyfamily.com</a:t>
            </a:r>
            <a:endParaRPr lang="sv-SE" sz="1600" b="0" i="0" dirty="0">
              <a:solidFill>
                <a:srgbClr val="222222"/>
              </a:solidFill>
              <a:effectLst/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b="1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Sälja </a:t>
            </a:r>
            <a:r>
              <a:rPr lang="sv-SE" sz="1600" b="1" i="0" dirty="0" err="1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Newbody</a:t>
            </a:r>
            <a:r>
              <a:rPr lang="sv-SE" sz="1600" b="1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 fokus kläder (genomförs under oktober månad)</a:t>
            </a:r>
            <a:br>
              <a:rPr lang="sv-SE" sz="1600" b="1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</a:br>
            <a:r>
              <a:rPr lang="sv-SE" sz="16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Den aktive skall sälja </a:t>
            </a:r>
            <a:r>
              <a:rPr lang="sv-SE" sz="1600" i="0" dirty="0" err="1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Newbody</a:t>
            </a:r>
            <a:r>
              <a:rPr lang="sv-SE" sz="16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 fokus kläder om minst 7 paket. Se info på </a:t>
            </a:r>
            <a:r>
              <a:rPr lang="sv-SE" sz="1600" i="0" dirty="0">
                <a:solidFill>
                  <a:srgbClr val="1155CC"/>
                </a:solidFill>
                <a:effectLst/>
                <a:latin typeface="Amasis MT Pro" panose="02040504050005020304" pitchFamily="18" charset="0"/>
                <a:hlinkClick r:id="rId4"/>
              </a:rPr>
              <a:t>www.newbodyfamily.com</a:t>
            </a:r>
            <a:endParaRPr lang="sv-SE" sz="1600" i="0" dirty="0">
              <a:solidFill>
                <a:srgbClr val="1155CC"/>
              </a:solidFill>
              <a:effectLst/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b="1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Sälja Bingolottos Julkalendrar (genomförs under november månad)</a:t>
            </a:r>
            <a:br>
              <a:rPr lang="sv-SE" sz="16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</a:br>
            <a:r>
              <a:rPr lang="sv-SE" sz="16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Den aktive skall sälja Bingolottos julkalendrar om minst 10 kalendrar.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b="1" dirty="0">
                <a:solidFill>
                  <a:srgbClr val="222222"/>
                </a:solidFill>
                <a:latin typeface="Amasis MT Pro" panose="02040504050005020304" pitchFamily="18" charset="0"/>
              </a:rPr>
              <a:t>Bemanna kiosk under föreningens himlaspel (genomförs 26 maj)</a:t>
            </a:r>
            <a:br>
              <a:rPr lang="sv-SE" sz="1600" b="1" dirty="0">
                <a:solidFill>
                  <a:srgbClr val="222222"/>
                </a:solidFill>
                <a:latin typeface="Amasis MT Pro" panose="02040504050005020304" pitchFamily="18" charset="0"/>
              </a:rPr>
            </a:br>
            <a:r>
              <a:rPr lang="sv-SE" sz="1600" dirty="0">
                <a:solidFill>
                  <a:srgbClr val="222222"/>
                </a:solidFill>
                <a:latin typeface="Amasis MT Pro" panose="02040504050005020304" pitchFamily="18" charset="0"/>
              </a:rPr>
              <a:t>Hjälpa till att sköta ruljangsen kring kiosken.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b="1" dirty="0">
                <a:solidFill>
                  <a:srgbClr val="222222"/>
                </a:solidFill>
                <a:latin typeface="Amasis MT Pro" panose="02040504050005020304" pitchFamily="18" charset="0"/>
              </a:rPr>
              <a:t>Utkörning av toalett och hushållspapper (genomförs under april och oktober månad)</a:t>
            </a:r>
            <a:br>
              <a:rPr lang="sv-SE" sz="1600" b="1" dirty="0">
                <a:solidFill>
                  <a:srgbClr val="222222"/>
                </a:solidFill>
                <a:latin typeface="Amasis MT Pro" panose="02040504050005020304" pitchFamily="18" charset="0"/>
              </a:rPr>
            </a:br>
            <a:r>
              <a:rPr lang="sv-SE" sz="1600" dirty="0">
                <a:solidFill>
                  <a:srgbClr val="222222"/>
                </a:solidFill>
                <a:latin typeface="Amasis MT Pro" panose="02040504050005020304" pitchFamily="18" charset="0"/>
              </a:rPr>
              <a:t>Hjälpa till att leverera papper som föreningen sålt till boende i </a:t>
            </a:r>
            <a:r>
              <a:rPr lang="sv-SE" sz="1600" dirty="0" err="1">
                <a:solidFill>
                  <a:srgbClr val="222222"/>
                </a:solidFill>
                <a:latin typeface="Amasis MT Pro" panose="02040504050005020304" pitchFamily="18" charset="0"/>
              </a:rPr>
              <a:t>Ljungbyholm</a:t>
            </a:r>
            <a:r>
              <a:rPr lang="sv-SE" sz="1600" dirty="0">
                <a:solidFill>
                  <a:srgbClr val="222222"/>
                </a:solidFill>
                <a:latin typeface="Amasis MT Pro" panose="02040504050005020304" pitchFamily="18" charset="0"/>
              </a:rPr>
              <a:t>, en gång på hösten samt en gång på våren. Tillgång till bil och släp är tacksamt.  </a:t>
            </a:r>
            <a:br>
              <a:rPr lang="sv-SE" sz="1600" dirty="0">
                <a:solidFill>
                  <a:srgbClr val="222222"/>
                </a:solidFill>
                <a:latin typeface="Amasis MT Pro" panose="02040504050005020304" pitchFamily="18" charset="0"/>
              </a:rPr>
            </a:br>
            <a:br>
              <a:rPr lang="sv-SE" sz="1600" dirty="0">
                <a:solidFill>
                  <a:srgbClr val="222222"/>
                </a:solidFill>
                <a:latin typeface="Amasis MT Pro" panose="02040504050005020304" pitchFamily="18" charset="0"/>
              </a:rPr>
            </a:br>
            <a:r>
              <a:rPr lang="sv-SE" sz="1900" dirty="0">
                <a:solidFill>
                  <a:srgbClr val="1F1F1F"/>
                </a:solidFill>
                <a:latin typeface="Amasis MT Pro" panose="02040504050005020304" pitchFamily="18" charset="0"/>
              </a:rPr>
              <a:t>Information om respektive aktivitet skickas ut via e-post i god tid innan aktiviteten påbörjas.</a:t>
            </a:r>
          </a:p>
          <a:p>
            <a:pPr marL="0" indent="0">
              <a:buNone/>
            </a:pPr>
            <a:endParaRPr lang="sv-SE" sz="20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Inkomstbringande aktiviteter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43208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071422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Självpresentation 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Om föreningen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Svenska fotbollsförbundet SFF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SFF:s grundinriktning (FSLL)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Spelarutbildningsplan/spelformer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Träning/match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Inkomstbringande aktiviteter 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</a:t>
            </a:r>
            <a:r>
              <a:rPr lang="sv-SE" sz="1800" dirty="0" err="1">
                <a:latin typeface="Amasis MT Pro" panose="02040504050005020304" pitchFamily="18" charset="0"/>
              </a:rPr>
              <a:t>Södermöreavtalet</a:t>
            </a: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Övrigt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Sammanfattning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- Frågor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Agenda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858615FB-541E-4392-AA70-CCBA07D3EE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651" r="3651"/>
          <a:stretch/>
        </p:blipFill>
        <p:spPr>
          <a:xfrm>
            <a:off x="6456040" y="1484784"/>
            <a:ext cx="5391473" cy="436216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30065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503470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Samarbetsavtal för ungdomsverksamhet i Södermöre</a:t>
            </a:r>
          </a:p>
          <a:p>
            <a:pPr marL="0" indent="0">
              <a:buNone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Syftar till att skapa ett formellt samarbete för ungdomsfotbollen mellan </a:t>
            </a:r>
            <a:r>
              <a:rPr lang="sv-SE" sz="1800" dirty="0" err="1">
                <a:solidFill>
                  <a:srgbClr val="1F1F1F"/>
                </a:solidFill>
                <a:latin typeface="Amasis MT Pro" panose="02040504050005020304" pitchFamily="18" charset="0"/>
              </a:rPr>
              <a:t>Ljungbyholms</a:t>
            </a: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 GOIF, IFK Påryd, Tvärskogs IF och Möre BK. </a:t>
            </a:r>
            <a:b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</a:b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Målbilden är att alla barn och ungdomar som vill spela fotboll skall ges möjlighet till detta i någon av ovanstående föreningar.</a:t>
            </a:r>
          </a:p>
          <a:p>
            <a:pPr marL="0" indent="0">
              <a:buNone/>
            </a:pP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Föreningstillhörigheten och medlemskapet behålls i den egna föreningen. Eventuellt ideellt arbete genomförs inom ramen för den egna föreningen.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Samarbete mellan föreningarna blir aktuellt först då en eller flera föreningar är i behov av detta. Finns möjlighet till egna lag finns inte anledning att sammanföra större grupper. </a:t>
            </a:r>
          </a:p>
          <a:p>
            <a:pPr marL="0" indent="0">
              <a:buNone/>
            </a:pPr>
            <a:endParaRPr lang="sv-SE" sz="18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1F1F1F"/>
                </a:solidFill>
                <a:latin typeface="Amasis MT Pro" panose="02040504050005020304" pitchFamily="18" charset="0"/>
              </a:rPr>
              <a:t>Vill man ta del av avtalet kan ni kontakta någon av oss ledare. </a:t>
            </a:r>
          </a:p>
          <a:p>
            <a:pPr marL="0" indent="0">
              <a:buNone/>
            </a:pPr>
            <a:endParaRPr lang="sv-SE" sz="1600" dirty="0">
              <a:solidFill>
                <a:srgbClr val="1F1F1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dirty="0">
              <a:latin typeface="Amasis MT Pro" panose="020405040500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 err="1">
                <a:latin typeface="Amasis MT Pro" panose="020B0604020202020204" pitchFamily="18" charset="0"/>
                <a:cs typeface="Aldhabi" panose="020B0604020202020204" pitchFamily="2" charset="-78"/>
              </a:rPr>
              <a:t>Södermöreavtalet</a:t>
            </a:r>
            <a:endParaRPr lang="sv-SE" sz="2800" dirty="0">
              <a:latin typeface="Amasis MT Pro" panose="020B0604020202020204" pitchFamily="18" charset="0"/>
              <a:cs typeface="Aldhabi" panose="020B0604020202020204" pitchFamily="2" charset="-78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C742F971-A37A-4371-929C-E26D90C48E80}"/>
              </a:ext>
            </a:extLst>
          </p:cNvPr>
          <p:cNvSpPr txBox="1">
            <a:spLocks/>
          </p:cNvSpPr>
          <p:nvPr/>
        </p:nvSpPr>
        <p:spPr>
          <a:xfrm>
            <a:off x="537018" y="1744662"/>
            <a:ext cx="650347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2400" indent="-302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B1666EC-DA17-46D9-821B-E1F00B1B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127" y="2512333"/>
            <a:ext cx="1258613" cy="140245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BD8623-F57B-4B3C-B8CB-8808D3250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44504" y="4028026"/>
            <a:ext cx="1123949" cy="12768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AA6835D-9055-4332-BBB1-E43FDFCF9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452" y="2556792"/>
            <a:ext cx="1252052" cy="131353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4FC0C69-2928-44A3-8621-FBF43B284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458" y="3968749"/>
            <a:ext cx="1123950" cy="13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996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215438" cy="4752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Behov av fler tränare (25 aktiva barn)…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 err="1">
                <a:latin typeface="Amasis MT Pro" panose="02040504050005020304" pitchFamily="18" charset="0"/>
              </a:rPr>
              <a:t>Sportadmin</a:t>
            </a:r>
            <a:r>
              <a:rPr lang="sv-SE" sz="1800" dirty="0">
                <a:latin typeface="Amasis MT Pro" panose="02040504050005020304" pitchFamily="18" charset="0"/>
              </a:rPr>
              <a:t>, utskick, närvaro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LOK stöd (Statligt lokalt aktivitetsstöd).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Ordning vid träning, </a:t>
            </a:r>
            <a:r>
              <a:rPr lang="sv-SE" sz="1800" dirty="0" err="1">
                <a:latin typeface="Amasis MT Pro" panose="02040504050005020304" pitchFamily="18" charset="0"/>
              </a:rPr>
              <a:t>pokèmon</a:t>
            </a:r>
            <a:r>
              <a:rPr lang="sv-SE" sz="1800" dirty="0">
                <a:latin typeface="Amasis MT Pro" panose="02040504050005020304" pitchFamily="18" charset="0"/>
              </a:rPr>
              <a:t>, huvudbonad etc.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1800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Övrigt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858615FB-541E-4392-AA70-CCBA07D3EE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r="7709"/>
          <a:stretch/>
        </p:blipFill>
        <p:spPr>
          <a:xfrm>
            <a:off x="7024688" y="1730375"/>
            <a:ext cx="4822825" cy="3902075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45346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7151542" cy="4752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Ungdomsverksamheten regleras av och utgår från:</a:t>
            </a:r>
          </a:p>
          <a:p>
            <a:pPr>
              <a:buFontTx/>
              <a:buChar char="-"/>
            </a:pPr>
            <a:r>
              <a:rPr lang="sv-SE" sz="1800" dirty="0">
                <a:latin typeface="Amasis MT Pro" panose="02040504050005020304" pitchFamily="18" charset="0"/>
              </a:rPr>
              <a:t>Föreningens styrdokument (röda tråden)</a:t>
            </a:r>
          </a:p>
          <a:p>
            <a:pPr>
              <a:buFontTx/>
              <a:buChar char="-"/>
            </a:pPr>
            <a:r>
              <a:rPr lang="sv-SE" sz="1800" dirty="0">
                <a:latin typeface="Amasis MT Pro" panose="02040504050005020304" pitchFamily="18" charset="0"/>
              </a:rPr>
              <a:t>Föreningens spelarutbildningsplan </a:t>
            </a:r>
          </a:p>
          <a:p>
            <a:pPr>
              <a:buFontTx/>
              <a:buChar char="-"/>
            </a:pPr>
            <a:r>
              <a:rPr lang="sv-SE" sz="1800" dirty="0">
                <a:latin typeface="Amasis MT Pro" panose="02040504050005020304" pitchFamily="18" charset="0"/>
              </a:rPr>
              <a:t>Svenska fotbollsförbundets riktlinjer för ungdomsfotboll SFLL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>
              <a:buFontTx/>
              <a:buChar char="-"/>
            </a:pPr>
            <a:r>
              <a:rPr lang="sv-SE" sz="1800" dirty="0">
                <a:latin typeface="Amasis MT Pro" panose="02040504050005020304" pitchFamily="18" charset="0"/>
              </a:rPr>
              <a:t>Alla barn är välkomna oavsett ambitionsnivå.</a:t>
            </a:r>
          </a:p>
          <a:p>
            <a:pPr>
              <a:buFontTx/>
              <a:buChar char="-"/>
            </a:pPr>
            <a:r>
              <a:rPr lang="sv-SE" sz="1800" dirty="0">
                <a:latin typeface="Amasis MT Pro" panose="02040504050005020304" pitchFamily="18" charset="0"/>
              </a:rPr>
              <a:t>Möjlighet till träning 1 gång/vecka. Den aktive styr själv hur ofta. 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Vill man veta mer?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www.ljungbyholmsgoif.se 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www.svenskfotboll.se 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www.smalandsfotbollen.se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www.rf.se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1800" dirty="0">
              <a:latin typeface="Amasis MT Pro" panose="020405040500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Sammanfattning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8BD95A8A-F1FA-4209-89BF-FC92C4F5AE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54041" y="3402004"/>
            <a:ext cx="1546215" cy="240326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8188F8C-F142-4F6C-822E-7B8A9661C7F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532976" y="3402003"/>
            <a:ext cx="1546214" cy="240326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1D7AB6F-EC9F-4D31-8CE4-8B12B82BD8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61168" y="3402003"/>
            <a:ext cx="1546214" cy="23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13660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Frågor?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Bildobjekt 11" descr="En bild som visar gräs, utomhus, person, träd&#10;&#10;Automatiskt genererad beskrivning">
            <a:extLst>
              <a:ext uri="{FF2B5EF4-FFF2-40B4-BE49-F238E27FC236}">
                <a16:creationId xmlns:a16="http://schemas.microsoft.com/office/drawing/2014/main" id="{6CC6EFAF-6022-412D-B8BC-374ECAE244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92" y="1700808"/>
            <a:ext cx="5573216" cy="37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25348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071422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Magnus Erlandsson (Melkers och Majas pappa)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Tränare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Fredrik Vinterqväll (Karl-Agust pappa)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Tränare/lagledare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Vi behöver bli fler…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Självpresentation</a:t>
            </a:r>
          </a:p>
        </p:txBody>
      </p:sp>
      <p:pic>
        <p:nvPicPr>
          <p:cNvPr id="9" name="Platshållare för bild 8" descr="En bild som visar gräs, träd, utomhus, fotboll&#10;&#10;Automatiskt genererad beskrivning">
            <a:extLst>
              <a:ext uri="{FF2B5EF4-FFF2-40B4-BE49-F238E27FC236}">
                <a16:creationId xmlns:a16="http://schemas.microsoft.com/office/drawing/2014/main" id="{5AD2DCC6-03C5-4E91-85C3-AF6FA8DCDB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r="8058"/>
          <a:stretch>
            <a:fillRect/>
          </a:stretch>
        </p:blipFill>
        <p:spPr>
          <a:xfrm>
            <a:off x="6312024" y="1412776"/>
            <a:ext cx="5535489" cy="4478681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19492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071422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err="1">
                <a:latin typeface="Amasis MT Pro" panose="02040504050005020304" pitchFamily="18" charset="0"/>
                <a:cs typeface="Angsana New" panose="02020603050405020304" pitchFamily="18" charset="-34"/>
              </a:rPr>
              <a:t>Ljungbyholms</a:t>
            </a: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 GOIF är en ideell samhällsförening som drivs av frivilliga med syfte att möjliggöra en meningsfull och givande fritid för samhällets alla invånare.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Föreningen har anor från tidigt 1900-tal och har idag över 450 aktiva medlemmar varav 250 barn och ungdomar.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Huvudsysselsättningen för våra medlemmar är fotboll, innebandy och folkhälsa men föreningen anordnar även andra aktiviteter som lokalt valborgsfirande.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Föreningen är uppdelad på ett antal sektioner varav ungdomssektionen är en del.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Om föreningen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A25DDF0E-E764-4584-950C-F12E4FD9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596927"/>
            <a:ext cx="2088232" cy="25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4F89D3F9-5BAD-4184-8330-C95A21FA4511}"/>
              </a:ext>
            </a:extLst>
          </p:cNvPr>
          <p:cNvSpPr txBox="1">
            <a:spLocks/>
          </p:cNvSpPr>
          <p:nvPr/>
        </p:nvSpPr>
        <p:spPr>
          <a:xfrm>
            <a:off x="7830061" y="4371235"/>
            <a:ext cx="3228622" cy="820132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600" dirty="0" err="1">
                <a:latin typeface="Amasis MT Pro" panose="02040504050005020304" pitchFamily="18" charset="0"/>
                <a:cs typeface="Angsana New" panose="02020603050405020304" pitchFamily="18" charset="-34"/>
              </a:rPr>
              <a:t>Ljungbyholms</a:t>
            </a:r>
            <a:r>
              <a:rPr lang="sv-SE" sz="1600" dirty="0">
                <a:latin typeface="Amasis MT Pro" panose="02040504050005020304" pitchFamily="18" charset="0"/>
                <a:cs typeface="Angsana New" panose="02020603050405020304" pitchFamily="18" charset="-34"/>
              </a:rPr>
              <a:t> GOIF är via Kalmar kommun certifierad som en säker och trygg förening för våra ungdomar.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sv-SE" dirty="0"/>
          </a:p>
          <a:p>
            <a:pPr marL="0" indent="0">
              <a:buFont typeface="Calibri" panose="020F050202020403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763490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071422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>
                <a:latin typeface="Amasis MT Pro" panose="02040504050005020304" pitchFamily="18" charset="0"/>
                <a:cs typeface="Angsana New" panose="02020603050405020304" pitchFamily="18" charset="-34"/>
              </a:rPr>
              <a:t>Ungdomssektionen</a:t>
            </a: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 utgör en betydande del av föreningen och bidrar till meningsfulla fritidsaktiviteter för samhällets barn och ungdomar.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Bland annat anordnas årligen svenska fotbollsförbundets fotbollsskola och ett internt </a:t>
            </a:r>
            <a:r>
              <a:rPr lang="sv-SE" sz="1800" dirty="0" err="1">
                <a:latin typeface="Amasis MT Pro" panose="02040504050005020304" pitchFamily="18" charset="0"/>
                <a:cs typeface="Angsana New" panose="02020603050405020304" pitchFamily="18" charset="-34"/>
              </a:rPr>
              <a:t>fotbollsläger</a:t>
            </a: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 för våra barn och ungdomar i olika åldrar.</a:t>
            </a: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Idag finns cirka 40 aktiva lagledare och tränare för Ljungbyholms barn och unga.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Om föreningen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Bildobjekt 13" descr="En bild som visar text, gräs, träd, utomhus&#10;&#10;Automatiskt genererad beskrivning">
            <a:extLst>
              <a:ext uri="{FF2B5EF4-FFF2-40B4-BE49-F238E27FC236}">
                <a16:creationId xmlns:a16="http://schemas.microsoft.com/office/drawing/2014/main" id="{00E34B75-DEFA-4597-9678-DF9302A024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" r="900"/>
          <a:stretch/>
        </p:blipFill>
        <p:spPr>
          <a:xfrm>
            <a:off x="6370713" y="1691536"/>
            <a:ext cx="5423350" cy="39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7523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719494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Föreningens inriktning, mål och policys regleras </a:t>
            </a:r>
            <a:b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</a:b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i föreningens styrdokument ”Röda tråden”. 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Denna finns för alla att ta del av på föreningens hemsida. 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  <a:hlinkClick r:id="rId2"/>
              </a:rPr>
              <a:t>https://www.ljungbyholmsgoif.se/dokument/?ID=422931</a:t>
            </a: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sv-SE" sz="20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Om föreningen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545872-2131-4C86-8B76-B03A463F1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305" y="1609503"/>
            <a:ext cx="3304318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1111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719494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Föreningen har en egen hemsida och finns på </a:t>
            </a:r>
            <a:b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</a:b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sociala medier där man kan följa föreningen verksamhet.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www.ljungbyholmsgoif.se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Föreningen har en </a:t>
            </a:r>
            <a:r>
              <a:rPr lang="sv-SE" sz="1800" dirty="0" err="1">
                <a:latin typeface="Amasis MT Pro" panose="02040504050005020304" pitchFamily="18" charset="0"/>
                <a:cs typeface="Angsana New" panose="02020603050405020304" pitchFamily="18" charset="-34"/>
              </a:rPr>
              <a:t>föreningsshopp</a:t>
            </a: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. Information om </a:t>
            </a:r>
            <a:b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</a:b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vad som finns i </a:t>
            </a:r>
            <a:r>
              <a:rPr lang="sv-SE" sz="1800" dirty="0" err="1">
                <a:latin typeface="Amasis MT Pro" panose="02040504050005020304" pitchFamily="18" charset="0"/>
                <a:cs typeface="Angsana New" panose="02020603050405020304" pitchFamily="18" charset="-34"/>
              </a:rPr>
              <a:t>föreningsshoppen</a:t>
            </a: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 finns på hemsidan. </a:t>
            </a:r>
            <a:b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</a:b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Aktuella plagg köps och hämtas på 3&amp;1 vid </a:t>
            </a:r>
            <a:b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</a:b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flygplatsen i </a:t>
            </a:r>
            <a:r>
              <a:rPr lang="sv-SE" sz="1800" dirty="0" err="1">
                <a:latin typeface="Amasis MT Pro" panose="02040504050005020304" pitchFamily="18" charset="0"/>
                <a:cs typeface="Angsana New" panose="02020603050405020304" pitchFamily="18" charset="-34"/>
              </a:rPr>
              <a:t>Smedby</a:t>
            </a: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. 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  <a:hlinkClick r:id="rId2"/>
              </a:rPr>
              <a:t>https://www.ljungbyholmsgoif.se/sida/?ID=268464</a:t>
            </a: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Aktuella medlemsavgifter för 2025</a:t>
            </a: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Medlemsavgift 2025 är 200kr/per aktiv medlem. </a:t>
            </a:r>
            <a:b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</a:b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Aktivitetsavgift 2025 (barn 7-10 år) 400kr/per aktiv medlem. </a:t>
            </a: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sv-SE" sz="20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sv-SE" sz="20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Om föreningen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00E34B75-DEFA-4597-9678-DF9302A02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r="15259"/>
          <a:stretch/>
        </p:blipFill>
        <p:spPr>
          <a:xfrm>
            <a:off x="6485385" y="1694396"/>
            <a:ext cx="5423350" cy="39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62070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071422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Svenska fotbollsförbundet SFF är Sveriges största specialidrottsförbund och har till uppgift att främja och administrera fotbollen i Sverige och svara för Sveriges fotbollsintressen internationellt.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  <a:cs typeface="Angsana New" panose="02020603050405020304" pitchFamily="18" charset="-34"/>
              </a:rPr>
              <a:t>Svenska fotbollsförbundet är anslutet till Sveriges riksidrottsförbund (RF) samt internationella förbund så som FIFA (</a:t>
            </a:r>
            <a:r>
              <a:rPr lang="sv-SE" sz="1800" strike="noStrike" dirty="0" err="1">
                <a:effectLst/>
                <a:latin typeface="Amasis MT Pro" panose="02040504050005020304" pitchFamily="18" charset="0"/>
              </a:rPr>
              <a:t>Fédération</a:t>
            </a:r>
            <a:r>
              <a:rPr lang="sv-SE" sz="1800" strike="noStrike" dirty="0">
                <a:effectLst/>
                <a:latin typeface="Amasis MT Pro" panose="02040504050005020304" pitchFamily="18" charset="0"/>
              </a:rPr>
              <a:t> </a:t>
            </a:r>
            <a:r>
              <a:rPr lang="sv-SE" sz="1800" strike="noStrike" dirty="0" err="1">
                <a:effectLst/>
                <a:latin typeface="Amasis MT Pro" panose="02040504050005020304" pitchFamily="18" charset="0"/>
              </a:rPr>
              <a:t>Internationale</a:t>
            </a:r>
            <a:r>
              <a:rPr lang="sv-SE" sz="1800" strike="noStrike" dirty="0">
                <a:effectLst/>
                <a:latin typeface="Amasis MT Pro" panose="02040504050005020304" pitchFamily="18" charset="0"/>
              </a:rPr>
              <a:t> de </a:t>
            </a:r>
            <a:r>
              <a:rPr lang="sv-SE" sz="1800" strike="noStrike" dirty="0" err="1">
                <a:effectLst/>
                <a:latin typeface="Amasis MT Pro" panose="02040504050005020304" pitchFamily="18" charset="0"/>
              </a:rPr>
              <a:t>Football</a:t>
            </a:r>
            <a:r>
              <a:rPr lang="sv-SE" sz="1800" strike="noStrike" dirty="0">
                <a:effectLst/>
                <a:latin typeface="Amasis MT Pro" panose="02040504050005020304" pitchFamily="18" charset="0"/>
              </a:rPr>
              <a:t> Association) och EUEFA </a:t>
            </a:r>
            <a:r>
              <a:rPr lang="sv-SE" sz="1800" strike="noStrike" dirty="0">
                <a:effectLst/>
                <a:latin typeface="Amasis MT Pro" panose="02040504050005020304" pitchFamily="18" charset="0"/>
                <a:cs typeface="Angsana New" panose="02020603050405020304" pitchFamily="18" charset="-34"/>
              </a:rPr>
              <a:t>(</a:t>
            </a:r>
            <a:r>
              <a:rPr lang="sv-SE" sz="1800" dirty="0">
                <a:latin typeface="Amasis MT Pro" panose="02040504050005020304" pitchFamily="18" charset="0"/>
              </a:rPr>
              <a:t>Union </a:t>
            </a:r>
            <a:r>
              <a:rPr lang="sv-SE" sz="1800" dirty="0" err="1">
                <a:latin typeface="Amasis MT Pro" panose="02040504050005020304" pitchFamily="18" charset="0"/>
              </a:rPr>
              <a:t>of</a:t>
            </a:r>
            <a:r>
              <a:rPr lang="sv-SE" sz="1800" dirty="0">
                <a:latin typeface="Amasis MT Pro" panose="02040504050005020304" pitchFamily="18" charset="0"/>
              </a:rPr>
              <a:t> </a:t>
            </a:r>
            <a:r>
              <a:rPr lang="sv-SE" sz="1800" dirty="0" err="1">
                <a:latin typeface="Amasis MT Pro" panose="02040504050005020304" pitchFamily="18" charset="0"/>
              </a:rPr>
              <a:t>European</a:t>
            </a:r>
            <a:r>
              <a:rPr lang="sv-SE" sz="1800" dirty="0">
                <a:latin typeface="Amasis MT Pro" panose="02040504050005020304" pitchFamily="18" charset="0"/>
              </a:rPr>
              <a:t> </a:t>
            </a:r>
            <a:r>
              <a:rPr lang="sv-SE" sz="1800" dirty="0" err="1">
                <a:latin typeface="Amasis MT Pro" panose="02040504050005020304" pitchFamily="18" charset="0"/>
              </a:rPr>
              <a:t>Football</a:t>
            </a:r>
            <a:r>
              <a:rPr lang="sv-SE" sz="1800" dirty="0">
                <a:latin typeface="Amasis MT Pro" panose="02040504050005020304" pitchFamily="18" charset="0"/>
              </a:rPr>
              <a:t> Associations.</a:t>
            </a:r>
            <a:r>
              <a:rPr lang="sv-SE" sz="1800" strike="noStrike" dirty="0">
                <a:effectLst/>
                <a:latin typeface="Amasis MT Pro" panose="02040504050005020304" pitchFamily="18" charset="0"/>
              </a:rPr>
              <a:t>)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Svenska fotbollsförbundet genom sina distriktsförbund stöttar svensk fotboll med utbildning, kunskap och administration. 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7943629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>
                <a:latin typeface="Amasis MT Pro" panose="02040504050005020304" pitchFamily="18" charset="0"/>
              </a:rPr>
              <a:t>Svenska fotbollsförbundet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6FCB1C-5BAE-40EC-A848-DB9791BF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62" y="2530463"/>
            <a:ext cx="1018204" cy="102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63B74A9-FB1C-40CE-A178-2B0FB20185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21543" y="2565014"/>
            <a:ext cx="869072" cy="95844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D4B8288-08FC-497F-A062-36E3A47B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425" y="2443447"/>
            <a:ext cx="979961" cy="120157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7D314A2-D542-4C5F-A6B7-B34844190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176" y="1195020"/>
            <a:ext cx="2237689" cy="124316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CB45BD-A181-42C5-8560-F2C11108C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119" y="1296330"/>
            <a:ext cx="1101750" cy="104054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9482A71-93E4-4BE5-A22E-E5DC96339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8471" y="1473310"/>
            <a:ext cx="1586041" cy="68658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662335-4580-4867-942F-12A378ADF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245" y="3850117"/>
            <a:ext cx="1945226" cy="223797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F671F2D6-1237-4F8B-A65D-F86D2EEB87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3273" y="3852868"/>
            <a:ext cx="1942497" cy="22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3455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4C2F83-2776-44EF-A5BA-94C9C7A58E1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4618" y="1592262"/>
            <a:ext cx="6215438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Fotbollens spela, lek och lär </a:t>
            </a:r>
            <a: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  <a:t>(FSLL) beskriver inriktningen för svensk ungdomsfotboll och de värderingar som svensk fotboll skall stå för. </a:t>
            </a:r>
            <a:br>
              <a:rPr lang="sv-SE" sz="1800" b="0" i="0" dirty="0">
                <a:solidFill>
                  <a:srgbClr val="1F1F1F"/>
                </a:solidFill>
                <a:effectLst/>
                <a:latin typeface="Amasis MT Pro" panose="02040504050005020304" pitchFamily="18" charset="0"/>
              </a:rPr>
            </a:br>
            <a:endParaRPr lang="sv-SE" sz="1800" b="0" i="0" dirty="0">
              <a:solidFill>
                <a:srgbClr val="1F1F1F"/>
              </a:solidFill>
              <a:effectLst/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Denna grundar sig i: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FN:s barnkonvention om barns rättigheter.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Riksidrottsförbundets inriktning för barn och ungdomsidrott.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Svenska fotbollsförbundets mål och strategier.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latin typeface="Amasis MT Pro" panose="02040504050005020304" pitchFamily="18" charset="0"/>
              </a:rPr>
              <a:t>Samt aktuell idrottsforskning. </a:t>
            </a:r>
          </a:p>
          <a:p>
            <a:pPr marL="0" indent="0">
              <a:buNone/>
            </a:pPr>
            <a:endParaRPr lang="sv-SE" sz="18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Amasis MT Pro" panose="02040504050005020304" pitchFamily="18" charset="0"/>
              </a:rPr>
              <a:t>Syftet är att samtliga föreningar i Sverige skall ha en tanke med sin ungdomsverksamhet vilket förmedlas via fem riktlinjer.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E2D1B7-9688-4730-9C17-09229E94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19" y="212170"/>
            <a:ext cx="5855397" cy="114300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masis MT Pro" panose="020B0604020202020204" pitchFamily="18" charset="0"/>
                <a:cs typeface="Aldhabi" panose="020B0604020202020204" pitchFamily="2" charset="-78"/>
              </a:rPr>
              <a:t>SFF grundinriktning FSLL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858615FB-541E-4392-AA70-CCBA07D3EE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r="7709"/>
          <a:stretch/>
        </p:blipFill>
        <p:spPr>
          <a:xfrm>
            <a:off x="7024688" y="1730375"/>
            <a:ext cx="4822825" cy="3902075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871BA25-EF9A-46D2-9328-D20239308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04512" y="131034"/>
            <a:ext cx="842516" cy="993707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DC030A-882E-4D4C-B569-62D85D78309E}"/>
              </a:ext>
            </a:extLst>
          </p:cNvPr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6229CB-02C5-4536-9177-09FFFFE4ECED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6577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1548</Words>
  <Application>Microsoft Office PowerPoint</Application>
  <PresentationFormat>Bredbild</PresentationFormat>
  <Paragraphs>243</Paragraphs>
  <Slides>23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2" baseType="lpstr">
      <vt:lpstr>Aldhabi</vt:lpstr>
      <vt:lpstr>Amasis MT Pro</vt:lpstr>
      <vt:lpstr>Amasis MT Pro Medium</vt:lpstr>
      <vt:lpstr>Arial</vt:lpstr>
      <vt:lpstr>Calibri</vt:lpstr>
      <vt:lpstr>Calibri Light</vt:lpstr>
      <vt:lpstr>Trebuchet MS</vt:lpstr>
      <vt:lpstr>Wingdings</vt:lpstr>
      <vt:lpstr>Office-tema</vt:lpstr>
      <vt:lpstr>PowerPoint-presentation</vt:lpstr>
      <vt:lpstr>Agenda</vt:lpstr>
      <vt:lpstr>Självpresentation</vt:lpstr>
      <vt:lpstr>Om föreningen</vt:lpstr>
      <vt:lpstr>Om föreningen</vt:lpstr>
      <vt:lpstr>Om föreningen</vt:lpstr>
      <vt:lpstr>Om föreningen</vt:lpstr>
      <vt:lpstr>Svenska fotbollsförbundet</vt:lpstr>
      <vt:lpstr>SFF grundinriktning FSLL</vt:lpstr>
      <vt:lpstr>SFF grundinriktning FSLL</vt:lpstr>
      <vt:lpstr>Spelarutbildningsplan</vt:lpstr>
      <vt:lpstr>Spelformer</vt:lpstr>
      <vt:lpstr>Spelformer</vt:lpstr>
      <vt:lpstr>Spelformer</vt:lpstr>
      <vt:lpstr>Spelformer</vt:lpstr>
      <vt:lpstr>Träning</vt:lpstr>
      <vt:lpstr>Match</vt:lpstr>
      <vt:lpstr>Inkomstbringande aktiviteter</vt:lpstr>
      <vt:lpstr>Inkomstbringande aktiviteter</vt:lpstr>
      <vt:lpstr>Södermöreavtalet</vt:lpstr>
      <vt:lpstr>Övrigt</vt:lpstr>
      <vt:lpstr>Sammanfattning</vt:lpstr>
      <vt:lpstr>Frågor?</vt:lpstr>
    </vt:vector>
  </TitlesOfParts>
  <Company>Eltel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Vinterqväll Fredrik</dc:creator>
  <cp:lastModifiedBy>Karlsson, David</cp:lastModifiedBy>
  <cp:revision>16</cp:revision>
  <cp:lastPrinted>2017-05-11T05:54:58Z</cp:lastPrinted>
  <dcterms:created xsi:type="dcterms:W3CDTF">2023-01-26T11:43:03Z</dcterms:created>
  <dcterms:modified xsi:type="dcterms:W3CDTF">2024-11-03T13:36:54Z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e490da-fed8-48ce-ab1f-32dee818a6c1_Enabled">
    <vt:lpwstr>true</vt:lpwstr>
  </property>
  <property fmtid="{D5CDD505-2E9C-101B-9397-08002B2CF9AE}" pid="3" name="MSIP_Label_aee490da-fed8-48ce-ab1f-32dee818a6c1_SetDate">
    <vt:lpwstr>2023-02-07T08:37:07Z</vt:lpwstr>
  </property>
  <property fmtid="{D5CDD505-2E9C-101B-9397-08002B2CF9AE}" pid="4" name="MSIP_Label_aee490da-fed8-48ce-ab1f-32dee818a6c1_Method">
    <vt:lpwstr>Standard</vt:lpwstr>
  </property>
  <property fmtid="{D5CDD505-2E9C-101B-9397-08002B2CF9AE}" pid="5" name="MSIP_Label_aee490da-fed8-48ce-ab1f-32dee818a6c1_Name">
    <vt:lpwstr>General-Marking</vt:lpwstr>
  </property>
  <property fmtid="{D5CDD505-2E9C-101B-9397-08002B2CF9AE}" pid="6" name="MSIP_Label_aee490da-fed8-48ce-ab1f-32dee818a6c1_SiteId">
    <vt:lpwstr>33dab507-5210-4075-805b-f2717d8cfa74</vt:lpwstr>
  </property>
  <property fmtid="{D5CDD505-2E9C-101B-9397-08002B2CF9AE}" pid="7" name="MSIP_Label_aee490da-fed8-48ce-ab1f-32dee818a6c1_ActionId">
    <vt:lpwstr>f24d5c7b-d7d4-47f3-a550-79b613e7d474</vt:lpwstr>
  </property>
  <property fmtid="{D5CDD505-2E9C-101B-9397-08002B2CF9AE}" pid="8" name="MSIP_Label_aee490da-fed8-48ce-ab1f-32dee818a6c1_ContentBits">
    <vt:lpwstr>1</vt:lpwstr>
  </property>
  <property fmtid="{D5CDD505-2E9C-101B-9397-08002B2CF9AE}" pid="9" name="ClassificationContentMarkingHeaderLocations">
    <vt:lpwstr>Office-tema:9</vt:lpwstr>
  </property>
  <property fmtid="{D5CDD505-2E9C-101B-9397-08002B2CF9AE}" pid="10" name="ClassificationContentMarkingHeaderText">
    <vt:lpwstr>General</vt:lpwstr>
  </property>
</Properties>
</file>